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handoutMasterIdLst>
    <p:handoutMasterId r:id="rId10"/>
  </p:handoutMasterIdLst>
  <p:sldIdLst>
    <p:sldId id="256" r:id="rId2"/>
    <p:sldId id="383" r:id="rId3"/>
    <p:sldId id="390" r:id="rId4"/>
    <p:sldId id="386" r:id="rId5"/>
    <p:sldId id="388" r:id="rId6"/>
    <p:sldId id="389" r:id="rId7"/>
    <p:sldId id="391" r:id="rId8"/>
  </p:sldIdLst>
  <p:sldSz cx="9144000" cy="6858000" type="screen4x3"/>
  <p:notesSz cx="6797675" cy="9928225"/>
  <p:defaultTextStyle>
    <a:defPPr>
      <a:defRPr lang="en-US"/>
    </a:defPPr>
    <a:lvl1pPr algn="l" rtl="0" fontAlgn="base">
      <a:spcBef>
        <a:spcPct val="0"/>
      </a:spcBef>
      <a:spcAft>
        <a:spcPct val="0"/>
      </a:spcAft>
      <a:defRPr sz="2000" b="1" kern="1200">
        <a:solidFill>
          <a:srgbClr val="0066CC"/>
        </a:solidFill>
        <a:latin typeface="Verdana" pitchFamily="34" charset="0"/>
        <a:ea typeface="+mn-ea"/>
        <a:cs typeface="+mn-cs"/>
      </a:defRPr>
    </a:lvl1pPr>
    <a:lvl2pPr marL="457200" algn="l" rtl="0" fontAlgn="base">
      <a:spcBef>
        <a:spcPct val="0"/>
      </a:spcBef>
      <a:spcAft>
        <a:spcPct val="0"/>
      </a:spcAft>
      <a:defRPr sz="2000" b="1" kern="1200">
        <a:solidFill>
          <a:srgbClr val="0066CC"/>
        </a:solidFill>
        <a:latin typeface="Verdana" pitchFamily="34" charset="0"/>
        <a:ea typeface="+mn-ea"/>
        <a:cs typeface="+mn-cs"/>
      </a:defRPr>
    </a:lvl2pPr>
    <a:lvl3pPr marL="914400" algn="l" rtl="0" fontAlgn="base">
      <a:spcBef>
        <a:spcPct val="0"/>
      </a:spcBef>
      <a:spcAft>
        <a:spcPct val="0"/>
      </a:spcAft>
      <a:defRPr sz="2000" b="1" kern="1200">
        <a:solidFill>
          <a:srgbClr val="0066CC"/>
        </a:solidFill>
        <a:latin typeface="Verdana" pitchFamily="34" charset="0"/>
        <a:ea typeface="+mn-ea"/>
        <a:cs typeface="+mn-cs"/>
      </a:defRPr>
    </a:lvl3pPr>
    <a:lvl4pPr marL="1371600" algn="l" rtl="0" fontAlgn="base">
      <a:spcBef>
        <a:spcPct val="0"/>
      </a:spcBef>
      <a:spcAft>
        <a:spcPct val="0"/>
      </a:spcAft>
      <a:defRPr sz="2000" b="1" kern="1200">
        <a:solidFill>
          <a:srgbClr val="0066CC"/>
        </a:solidFill>
        <a:latin typeface="Verdana" pitchFamily="34" charset="0"/>
        <a:ea typeface="+mn-ea"/>
        <a:cs typeface="+mn-cs"/>
      </a:defRPr>
    </a:lvl4pPr>
    <a:lvl5pPr marL="1828800" algn="l" rtl="0" fontAlgn="base">
      <a:spcBef>
        <a:spcPct val="0"/>
      </a:spcBef>
      <a:spcAft>
        <a:spcPct val="0"/>
      </a:spcAft>
      <a:defRPr sz="2000" b="1" kern="1200">
        <a:solidFill>
          <a:srgbClr val="0066CC"/>
        </a:solidFill>
        <a:latin typeface="Verdana" pitchFamily="34" charset="0"/>
        <a:ea typeface="+mn-ea"/>
        <a:cs typeface="+mn-cs"/>
      </a:defRPr>
    </a:lvl5pPr>
    <a:lvl6pPr marL="2286000" algn="l" defTabSz="914400" rtl="0" eaLnBrk="1" latinLnBrk="0" hangingPunct="1">
      <a:defRPr sz="2000" b="1" kern="1200">
        <a:solidFill>
          <a:srgbClr val="0066CC"/>
        </a:solidFill>
        <a:latin typeface="Verdana" pitchFamily="34" charset="0"/>
        <a:ea typeface="+mn-ea"/>
        <a:cs typeface="+mn-cs"/>
      </a:defRPr>
    </a:lvl6pPr>
    <a:lvl7pPr marL="2743200" algn="l" defTabSz="914400" rtl="0" eaLnBrk="1" latinLnBrk="0" hangingPunct="1">
      <a:defRPr sz="2000" b="1" kern="1200">
        <a:solidFill>
          <a:srgbClr val="0066CC"/>
        </a:solidFill>
        <a:latin typeface="Verdana" pitchFamily="34" charset="0"/>
        <a:ea typeface="+mn-ea"/>
        <a:cs typeface="+mn-cs"/>
      </a:defRPr>
    </a:lvl7pPr>
    <a:lvl8pPr marL="3200400" algn="l" defTabSz="914400" rtl="0" eaLnBrk="1" latinLnBrk="0" hangingPunct="1">
      <a:defRPr sz="2000" b="1" kern="1200">
        <a:solidFill>
          <a:srgbClr val="0066CC"/>
        </a:solidFill>
        <a:latin typeface="Verdana" pitchFamily="34" charset="0"/>
        <a:ea typeface="+mn-ea"/>
        <a:cs typeface="+mn-cs"/>
      </a:defRPr>
    </a:lvl8pPr>
    <a:lvl9pPr marL="3657600" algn="l" defTabSz="914400" rtl="0" eaLnBrk="1" latinLnBrk="0" hangingPunct="1">
      <a:defRPr sz="2000" b="1" kern="1200">
        <a:solidFill>
          <a:srgbClr val="0066CC"/>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3300"/>
    <a:srgbClr val="FFFF00"/>
    <a:srgbClr val="FF00FF"/>
    <a:srgbClr val="3399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78" autoAdjust="0"/>
    <p:restoredTop sz="91676" autoAdjust="0"/>
  </p:normalViewPr>
  <p:slideViewPr>
    <p:cSldViewPr>
      <p:cViewPr varScale="1">
        <p:scale>
          <a:sx n="67" d="100"/>
          <a:sy n="67" d="100"/>
        </p:scale>
        <p:origin x="-81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534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pPr>
              <a:defRPr/>
            </a:pPr>
            <a:endParaRPr lang="en-US" dirty="0"/>
          </a:p>
        </p:txBody>
      </p:sp>
      <p:sp>
        <p:nvSpPr>
          <p:cNvPr id="18534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pPr>
              <a:defRPr/>
            </a:pPr>
            <a:endParaRPr lang="en-US" dirty="0"/>
          </a:p>
        </p:txBody>
      </p:sp>
      <p:sp>
        <p:nvSpPr>
          <p:cNvPr id="185348"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pPr>
              <a:defRPr/>
            </a:pPr>
            <a:endParaRPr lang="en-US" dirty="0"/>
          </a:p>
        </p:txBody>
      </p:sp>
      <p:sp>
        <p:nvSpPr>
          <p:cNvPr id="185349"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pPr>
              <a:defRPr/>
            </a:pPr>
            <a:fld id="{D8C9680C-496D-4ACC-BDD8-29EC899F7B26}"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pPr>
              <a:defRPr/>
            </a:pPr>
            <a:endParaRPr lang="en-US" dirty="0"/>
          </a:p>
        </p:txBody>
      </p:sp>
      <p:sp>
        <p:nvSpPr>
          <p:cNvPr id="13824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pPr>
              <a:defRPr/>
            </a:pPr>
            <a:endParaRPr lang="en-US" dirty="0"/>
          </a:p>
        </p:txBody>
      </p:sp>
      <p:sp>
        <p:nvSpPr>
          <p:cNvPr id="30724"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p:spPr>
      </p:sp>
      <p:sp>
        <p:nvSpPr>
          <p:cNvPr id="138245"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8246"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pPr>
              <a:defRPr/>
            </a:pPr>
            <a:endParaRPr lang="en-US" dirty="0"/>
          </a:p>
        </p:txBody>
      </p:sp>
      <p:sp>
        <p:nvSpPr>
          <p:cNvPr id="138247"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pPr>
              <a:defRPr/>
            </a:pPr>
            <a:fld id="{27FE83F6-7965-43E6-8534-D71AA5DA43B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5715000" y="1600200"/>
            <a:ext cx="2362200" cy="2057400"/>
          </a:xfrm>
          <a:prstGeom prst="rect">
            <a:avLst/>
          </a:prstGeom>
          <a:solidFill>
            <a:srgbClr val="BFE9F5"/>
          </a:solidFill>
          <a:ln w="9525">
            <a:noFill/>
            <a:miter lim="800000"/>
            <a:headEnd/>
            <a:tailEnd/>
          </a:ln>
          <a:effectLst/>
        </p:spPr>
        <p:txBody>
          <a:bodyPr wrap="none" anchor="ctr"/>
          <a:lstStyle/>
          <a:p>
            <a:pPr>
              <a:defRPr/>
            </a:pPr>
            <a:endParaRPr lang="en-US" dirty="0"/>
          </a:p>
        </p:txBody>
      </p:sp>
      <p:sp>
        <p:nvSpPr>
          <p:cNvPr id="5" name="Rectangle 3"/>
          <p:cNvSpPr>
            <a:spLocks noChangeArrowheads="1"/>
          </p:cNvSpPr>
          <p:nvPr/>
        </p:nvSpPr>
        <p:spPr bwMode="auto">
          <a:xfrm>
            <a:off x="838200" y="1600200"/>
            <a:ext cx="4876800" cy="2057400"/>
          </a:xfrm>
          <a:prstGeom prst="rect">
            <a:avLst/>
          </a:prstGeom>
          <a:solidFill>
            <a:srgbClr val="0050AA"/>
          </a:solidFill>
          <a:ln w="9525">
            <a:noFill/>
            <a:miter lim="800000"/>
            <a:headEnd/>
            <a:tailEnd/>
          </a:ln>
          <a:effectLst/>
        </p:spPr>
        <p:txBody>
          <a:bodyPr wrap="none" anchor="ctr"/>
          <a:lstStyle/>
          <a:p>
            <a:pPr>
              <a:defRPr/>
            </a:pPr>
            <a:endParaRPr lang="en-US" dirty="0"/>
          </a:p>
        </p:txBody>
      </p:sp>
      <p:sp>
        <p:nvSpPr>
          <p:cNvPr id="6" name="Rectangle 4"/>
          <p:cNvSpPr>
            <a:spLocks noChangeArrowheads="1"/>
          </p:cNvSpPr>
          <p:nvPr/>
        </p:nvSpPr>
        <p:spPr bwMode="auto">
          <a:xfrm>
            <a:off x="5715000" y="1600200"/>
            <a:ext cx="838200" cy="2057400"/>
          </a:xfrm>
          <a:prstGeom prst="rect">
            <a:avLst/>
          </a:prstGeom>
          <a:solidFill>
            <a:srgbClr val="0050AA">
              <a:alpha val="60001"/>
            </a:srgbClr>
          </a:solidFill>
          <a:ln w="9525">
            <a:noFill/>
            <a:miter lim="800000"/>
            <a:headEnd/>
            <a:tailEnd/>
          </a:ln>
          <a:effectLst/>
        </p:spPr>
        <p:txBody>
          <a:bodyPr wrap="none" anchor="ctr"/>
          <a:lstStyle/>
          <a:p>
            <a:pPr>
              <a:defRPr/>
            </a:pPr>
            <a:endParaRPr lang="en-US" dirty="0"/>
          </a:p>
        </p:txBody>
      </p:sp>
      <p:sp>
        <p:nvSpPr>
          <p:cNvPr id="7" name="Rectangle 5"/>
          <p:cNvSpPr>
            <a:spLocks noChangeArrowheads="1"/>
          </p:cNvSpPr>
          <p:nvPr/>
        </p:nvSpPr>
        <p:spPr bwMode="auto">
          <a:xfrm>
            <a:off x="685800" y="1600200"/>
            <a:ext cx="76200" cy="2057400"/>
          </a:xfrm>
          <a:prstGeom prst="rect">
            <a:avLst/>
          </a:prstGeom>
          <a:solidFill>
            <a:srgbClr val="009DD9"/>
          </a:solidFill>
          <a:ln w="9525">
            <a:noFill/>
            <a:miter lim="800000"/>
            <a:headEnd/>
            <a:tailEnd/>
          </a:ln>
          <a:effectLst/>
        </p:spPr>
        <p:txBody>
          <a:bodyPr wrap="none" anchor="ctr"/>
          <a:lstStyle/>
          <a:p>
            <a:pPr>
              <a:defRPr/>
            </a:pPr>
            <a:endParaRPr lang="en-US" dirty="0"/>
          </a:p>
        </p:txBody>
      </p:sp>
      <p:sp>
        <p:nvSpPr>
          <p:cNvPr id="8" name="Rectangle 6"/>
          <p:cNvSpPr>
            <a:spLocks noChangeArrowheads="1"/>
          </p:cNvSpPr>
          <p:nvPr/>
        </p:nvSpPr>
        <p:spPr bwMode="auto">
          <a:xfrm>
            <a:off x="0" y="1600200"/>
            <a:ext cx="609600" cy="2057400"/>
          </a:xfrm>
          <a:prstGeom prst="rect">
            <a:avLst/>
          </a:prstGeom>
          <a:solidFill>
            <a:srgbClr val="BFE9F5"/>
          </a:solidFill>
          <a:ln w="9525">
            <a:noFill/>
            <a:miter lim="800000"/>
            <a:headEnd/>
            <a:tailEnd/>
          </a:ln>
          <a:effectLst/>
        </p:spPr>
        <p:txBody>
          <a:bodyPr wrap="none" anchor="ctr"/>
          <a:lstStyle/>
          <a:p>
            <a:pPr>
              <a:defRPr/>
            </a:pPr>
            <a:endParaRPr lang="en-US" dirty="0"/>
          </a:p>
        </p:txBody>
      </p:sp>
      <p:pic>
        <p:nvPicPr>
          <p:cNvPr id="9" name="Picture 7"/>
          <p:cNvPicPr>
            <a:picLocks noChangeAspect="1" noChangeArrowheads="1"/>
          </p:cNvPicPr>
          <p:nvPr/>
        </p:nvPicPr>
        <p:blipFill>
          <a:blip r:embed="rId2" cstate="print"/>
          <a:srcRect/>
          <a:stretch>
            <a:fillRect/>
          </a:stretch>
        </p:blipFill>
        <p:spPr bwMode="auto">
          <a:xfrm>
            <a:off x="444500" y="355600"/>
            <a:ext cx="850900" cy="939800"/>
          </a:xfrm>
          <a:prstGeom prst="rect">
            <a:avLst/>
          </a:prstGeom>
          <a:noFill/>
          <a:ln w="9525">
            <a:noFill/>
            <a:miter lim="800000"/>
            <a:headEnd/>
            <a:tailEnd/>
          </a:ln>
        </p:spPr>
      </p:pic>
      <p:sp>
        <p:nvSpPr>
          <p:cNvPr id="10" name="Rectangle 8"/>
          <p:cNvSpPr>
            <a:spLocks noChangeArrowheads="1"/>
          </p:cNvSpPr>
          <p:nvPr/>
        </p:nvSpPr>
        <p:spPr bwMode="auto">
          <a:xfrm>
            <a:off x="8153400" y="1600200"/>
            <a:ext cx="990600" cy="2057400"/>
          </a:xfrm>
          <a:prstGeom prst="rect">
            <a:avLst/>
          </a:prstGeom>
          <a:solidFill>
            <a:srgbClr val="009DD9"/>
          </a:solidFill>
          <a:ln w="9525">
            <a:noFill/>
            <a:miter lim="800000"/>
            <a:headEnd/>
            <a:tailEnd/>
          </a:ln>
          <a:effectLst/>
        </p:spPr>
        <p:txBody>
          <a:bodyPr wrap="none" anchor="ctr"/>
          <a:lstStyle/>
          <a:p>
            <a:pPr>
              <a:defRPr/>
            </a:pPr>
            <a:endParaRPr lang="en-US" dirty="0"/>
          </a:p>
        </p:txBody>
      </p:sp>
      <p:sp>
        <p:nvSpPr>
          <p:cNvPr id="11" name="Text Box 11"/>
          <p:cNvSpPr txBox="1">
            <a:spLocks noChangeArrowheads="1"/>
          </p:cNvSpPr>
          <p:nvPr/>
        </p:nvSpPr>
        <p:spPr bwMode="black">
          <a:xfrm>
            <a:off x="50800" y="6581775"/>
            <a:ext cx="939800" cy="122238"/>
          </a:xfrm>
          <a:prstGeom prst="rect">
            <a:avLst/>
          </a:prstGeom>
          <a:noFill/>
          <a:ln w="9525">
            <a:noFill/>
            <a:miter lim="800000"/>
            <a:headEnd/>
            <a:tailEnd/>
          </a:ln>
          <a:effectLst/>
        </p:spPr>
        <p:txBody>
          <a:bodyPr lIns="0" tIns="0" rIns="0" bIns="0">
            <a:spAutoFit/>
          </a:bodyPr>
          <a:lstStyle/>
          <a:p>
            <a:pPr eaLnBrk="0" hangingPunct="0">
              <a:defRPr/>
            </a:pPr>
            <a:r>
              <a:rPr lang="en-US" sz="800" b="0" dirty="0">
                <a:solidFill>
                  <a:srgbClr val="666767"/>
                </a:solidFill>
              </a:rPr>
              <a:t>© Chevron 2006</a:t>
            </a:r>
          </a:p>
        </p:txBody>
      </p:sp>
      <p:sp>
        <p:nvSpPr>
          <p:cNvPr id="5129" name="Rectangle 9"/>
          <p:cNvSpPr>
            <a:spLocks noGrp="1" noChangeArrowheads="1"/>
          </p:cNvSpPr>
          <p:nvPr>
            <p:ph type="ctrTitle"/>
          </p:nvPr>
        </p:nvSpPr>
        <p:spPr>
          <a:xfrm>
            <a:off x="990600" y="1828800"/>
            <a:ext cx="4572000" cy="1828800"/>
          </a:xfrm>
        </p:spPr>
        <p:txBody>
          <a:bodyPr anchor="t"/>
          <a:lstStyle>
            <a:lvl1pPr>
              <a:defRPr>
                <a:solidFill>
                  <a:schemeClr val="bg1"/>
                </a:solidFill>
              </a:defRPr>
            </a:lvl1pPr>
          </a:lstStyle>
          <a:p>
            <a:r>
              <a:rPr lang="en-US"/>
              <a:t>Click to edit Master title style</a:t>
            </a:r>
          </a:p>
        </p:txBody>
      </p:sp>
      <p:sp>
        <p:nvSpPr>
          <p:cNvPr id="5130" name="Rectangle 10"/>
          <p:cNvSpPr>
            <a:spLocks noGrp="1" noChangeArrowheads="1"/>
          </p:cNvSpPr>
          <p:nvPr>
            <p:ph type="subTitle" idx="1"/>
          </p:nvPr>
        </p:nvSpPr>
        <p:spPr>
          <a:xfrm>
            <a:off x="990600" y="3841750"/>
            <a:ext cx="7086600" cy="2711450"/>
          </a:xfrm>
        </p:spPr>
        <p:txBody>
          <a:bodyPr/>
          <a:lstStyle>
            <a:lvl1pPr>
              <a:lnSpc>
                <a:spcPct val="100000"/>
              </a:lnSpc>
              <a:spcAft>
                <a:spcPct val="0"/>
              </a:spcAft>
              <a:defRPr sz="1900" b="1"/>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0"/>
            <a:ext cx="19431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0"/>
            <a:ext cx="56769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162800" cy="990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66800" y="1131888"/>
            <a:ext cx="7772400" cy="5421312"/>
          </a:xfrm>
        </p:spPr>
        <p:txBody>
          <a:bodyPr/>
          <a:lstStyle/>
          <a:p>
            <a:pPr lvl="0"/>
            <a:endParaRPr lang="en-US" noProof="0" dirty="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162800" cy="990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066800" y="1131888"/>
            <a:ext cx="7772400" cy="5421312"/>
          </a:xfrm>
        </p:spPr>
        <p:txBody>
          <a:bodyPr/>
          <a:lstStyle/>
          <a:p>
            <a:pPr lvl="0"/>
            <a:endParaRPr lang="en-US" noProof="0" dirty="0" smtClean="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1628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131888"/>
            <a:ext cx="3810000" cy="5421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131888"/>
            <a:ext cx="3810000" cy="5421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131888"/>
            <a:ext cx="3810000" cy="5421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131888"/>
            <a:ext cx="3810000" cy="5421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0"/>
            <a:ext cx="71628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066800" y="1131888"/>
            <a:ext cx="7772400" cy="54213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4"/>
          <p:cNvPicPr>
            <a:picLocks noChangeAspect="1" noChangeArrowheads="1"/>
          </p:cNvPicPr>
          <p:nvPr/>
        </p:nvPicPr>
        <p:blipFill>
          <a:blip r:embed="rId16" cstate="print"/>
          <a:srcRect/>
          <a:stretch>
            <a:fillRect/>
          </a:stretch>
        </p:blipFill>
        <p:spPr bwMode="auto">
          <a:xfrm>
            <a:off x="8329613" y="203200"/>
            <a:ext cx="695325" cy="768350"/>
          </a:xfrm>
          <a:prstGeom prst="rect">
            <a:avLst/>
          </a:prstGeom>
          <a:noFill/>
          <a:ln w="9525">
            <a:noFill/>
            <a:miter lim="800000"/>
            <a:headEnd/>
            <a:tailEnd/>
          </a:ln>
        </p:spPr>
      </p:pic>
      <p:sp>
        <p:nvSpPr>
          <p:cNvPr id="4101" name="Rectangle 5"/>
          <p:cNvSpPr>
            <a:spLocks noChangeArrowheads="1"/>
          </p:cNvSpPr>
          <p:nvPr/>
        </p:nvSpPr>
        <p:spPr bwMode="auto">
          <a:xfrm>
            <a:off x="762000" y="1295400"/>
            <a:ext cx="152400" cy="5257800"/>
          </a:xfrm>
          <a:prstGeom prst="rect">
            <a:avLst/>
          </a:prstGeom>
          <a:solidFill>
            <a:srgbClr val="D4CFCA"/>
          </a:solidFill>
          <a:ln w="9525">
            <a:noFill/>
            <a:miter lim="800000"/>
            <a:headEnd/>
            <a:tailEnd/>
          </a:ln>
          <a:effectLst/>
        </p:spPr>
        <p:txBody>
          <a:bodyPr wrap="none" anchor="ctr"/>
          <a:lstStyle/>
          <a:p>
            <a:pPr>
              <a:defRPr/>
            </a:pPr>
            <a:endParaRPr lang="en-US" dirty="0"/>
          </a:p>
        </p:txBody>
      </p:sp>
      <p:sp>
        <p:nvSpPr>
          <p:cNvPr id="4102" name="Rectangle 6"/>
          <p:cNvSpPr>
            <a:spLocks noChangeArrowheads="1"/>
          </p:cNvSpPr>
          <p:nvPr/>
        </p:nvSpPr>
        <p:spPr bwMode="auto">
          <a:xfrm>
            <a:off x="609600" y="1295400"/>
            <a:ext cx="76200" cy="5257800"/>
          </a:xfrm>
          <a:prstGeom prst="rect">
            <a:avLst/>
          </a:prstGeom>
          <a:solidFill>
            <a:srgbClr val="009DD9"/>
          </a:solidFill>
          <a:ln w="9525">
            <a:noFill/>
            <a:miter lim="800000"/>
            <a:headEnd/>
            <a:tailEnd/>
          </a:ln>
          <a:effectLst/>
        </p:spPr>
        <p:txBody>
          <a:bodyPr wrap="none" anchor="ctr"/>
          <a:lstStyle/>
          <a:p>
            <a:pPr>
              <a:defRPr/>
            </a:pPr>
            <a:endParaRPr lang="en-US" dirty="0"/>
          </a:p>
        </p:txBody>
      </p:sp>
      <p:sp>
        <p:nvSpPr>
          <p:cNvPr id="4103" name="Rectangle 7"/>
          <p:cNvSpPr>
            <a:spLocks noChangeArrowheads="1"/>
          </p:cNvSpPr>
          <p:nvPr/>
        </p:nvSpPr>
        <p:spPr bwMode="auto">
          <a:xfrm>
            <a:off x="0" y="1295400"/>
            <a:ext cx="609600" cy="5257800"/>
          </a:xfrm>
          <a:prstGeom prst="rect">
            <a:avLst/>
          </a:prstGeom>
          <a:solidFill>
            <a:srgbClr val="BFE9F5"/>
          </a:solidFill>
          <a:ln w="9525">
            <a:noFill/>
            <a:miter lim="800000"/>
            <a:headEnd/>
            <a:tailEnd/>
          </a:ln>
          <a:effectLst/>
        </p:spPr>
        <p:txBody>
          <a:bodyPr wrap="none" anchor="ctr"/>
          <a:lstStyle/>
          <a:p>
            <a:pPr>
              <a:defRPr/>
            </a:pPr>
            <a:endParaRPr lang="en-US" dirty="0"/>
          </a:p>
        </p:txBody>
      </p:sp>
      <p:sp>
        <p:nvSpPr>
          <p:cNvPr id="4104" name="Text Box 8"/>
          <p:cNvSpPr txBox="1">
            <a:spLocks noChangeArrowheads="1"/>
          </p:cNvSpPr>
          <p:nvPr/>
        </p:nvSpPr>
        <p:spPr bwMode="black">
          <a:xfrm>
            <a:off x="50800" y="6581775"/>
            <a:ext cx="939800" cy="122238"/>
          </a:xfrm>
          <a:prstGeom prst="rect">
            <a:avLst/>
          </a:prstGeom>
          <a:noFill/>
          <a:ln w="9525">
            <a:noFill/>
            <a:miter lim="800000"/>
            <a:headEnd/>
            <a:tailEnd/>
          </a:ln>
          <a:effectLst/>
        </p:spPr>
        <p:txBody>
          <a:bodyPr lIns="0" tIns="0" rIns="0" bIns="0">
            <a:spAutoFit/>
          </a:bodyPr>
          <a:lstStyle/>
          <a:p>
            <a:pPr eaLnBrk="0" hangingPunct="0">
              <a:defRPr/>
            </a:pPr>
            <a:r>
              <a:rPr lang="en-US" sz="800" b="0" dirty="0">
                <a:solidFill>
                  <a:srgbClr val="666767"/>
                </a:solidFill>
              </a:rPr>
              <a:t>© Chevron 2006</a:t>
            </a:r>
          </a:p>
        </p:txBody>
      </p:sp>
    </p:spTree>
  </p:cSld>
  <p:clrMap bg1="lt1" tx1="dk1" bg2="lt2" tx2="dk2" accent1="accent1" accent2="accent2" accent3="accent3" accent4="accent4" accent5="accent5" accent6="accent6" hlink="hlink" folHlink="folHlink"/>
  <p:sldLayoutIdLst>
    <p:sldLayoutId id="2147483978"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 id="2147483975" r:id="rId12"/>
    <p:sldLayoutId id="2147483976" r:id="rId13"/>
    <p:sldLayoutId id="2147483977" r:id="rId14"/>
  </p:sldLayoutIdLst>
  <p:txStyles>
    <p:titleStyle>
      <a:lvl1pPr algn="l" rtl="0" eaLnBrk="0" fontAlgn="base" hangingPunct="0">
        <a:spcBef>
          <a:spcPct val="0"/>
        </a:spcBef>
        <a:spcAft>
          <a:spcPct val="0"/>
        </a:spcAft>
        <a:defRPr sz="3200" b="1">
          <a:solidFill>
            <a:srgbClr val="0066CC"/>
          </a:solidFill>
          <a:latin typeface="+mj-lt"/>
          <a:ea typeface="+mj-ea"/>
          <a:cs typeface="+mj-cs"/>
        </a:defRPr>
      </a:lvl1pPr>
      <a:lvl2pPr algn="l" rtl="0" eaLnBrk="0" fontAlgn="base" hangingPunct="0">
        <a:spcBef>
          <a:spcPct val="0"/>
        </a:spcBef>
        <a:spcAft>
          <a:spcPct val="0"/>
        </a:spcAft>
        <a:defRPr sz="3200" b="1">
          <a:solidFill>
            <a:srgbClr val="0066CC"/>
          </a:solidFill>
          <a:latin typeface="Verdana" pitchFamily="34" charset="0"/>
        </a:defRPr>
      </a:lvl2pPr>
      <a:lvl3pPr algn="l" rtl="0" eaLnBrk="0" fontAlgn="base" hangingPunct="0">
        <a:spcBef>
          <a:spcPct val="0"/>
        </a:spcBef>
        <a:spcAft>
          <a:spcPct val="0"/>
        </a:spcAft>
        <a:defRPr sz="3200" b="1">
          <a:solidFill>
            <a:srgbClr val="0066CC"/>
          </a:solidFill>
          <a:latin typeface="Verdana" pitchFamily="34" charset="0"/>
        </a:defRPr>
      </a:lvl3pPr>
      <a:lvl4pPr algn="l" rtl="0" eaLnBrk="0" fontAlgn="base" hangingPunct="0">
        <a:spcBef>
          <a:spcPct val="0"/>
        </a:spcBef>
        <a:spcAft>
          <a:spcPct val="0"/>
        </a:spcAft>
        <a:defRPr sz="3200" b="1">
          <a:solidFill>
            <a:srgbClr val="0066CC"/>
          </a:solidFill>
          <a:latin typeface="Verdana" pitchFamily="34" charset="0"/>
        </a:defRPr>
      </a:lvl4pPr>
      <a:lvl5pPr algn="l" rtl="0" eaLnBrk="0" fontAlgn="base" hangingPunct="0">
        <a:spcBef>
          <a:spcPct val="0"/>
        </a:spcBef>
        <a:spcAft>
          <a:spcPct val="0"/>
        </a:spcAft>
        <a:defRPr sz="3200" b="1">
          <a:solidFill>
            <a:srgbClr val="0066CC"/>
          </a:solidFill>
          <a:latin typeface="Verdana" pitchFamily="34" charset="0"/>
        </a:defRPr>
      </a:lvl5pPr>
      <a:lvl6pPr marL="457200" algn="l" rtl="0" fontAlgn="base">
        <a:spcBef>
          <a:spcPct val="0"/>
        </a:spcBef>
        <a:spcAft>
          <a:spcPct val="0"/>
        </a:spcAft>
        <a:defRPr sz="3200" b="1">
          <a:solidFill>
            <a:srgbClr val="0066CC"/>
          </a:solidFill>
          <a:latin typeface="Verdana" pitchFamily="34" charset="0"/>
        </a:defRPr>
      </a:lvl6pPr>
      <a:lvl7pPr marL="914400" algn="l" rtl="0" fontAlgn="base">
        <a:spcBef>
          <a:spcPct val="0"/>
        </a:spcBef>
        <a:spcAft>
          <a:spcPct val="0"/>
        </a:spcAft>
        <a:defRPr sz="3200" b="1">
          <a:solidFill>
            <a:srgbClr val="0066CC"/>
          </a:solidFill>
          <a:latin typeface="Verdana" pitchFamily="34" charset="0"/>
        </a:defRPr>
      </a:lvl7pPr>
      <a:lvl8pPr marL="1371600" algn="l" rtl="0" fontAlgn="base">
        <a:spcBef>
          <a:spcPct val="0"/>
        </a:spcBef>
        <a:spcAft>
          <a:spcPct val="0"/>
        </a:spcAft>
        <a:defRPr sz="3200" b="1">
          <a:solidFill>
            <a:srgbClr val="0066CC"/>
          </a:solidFill>
          <a:latin typeface="Verdana" pitchFamily="34" charset="0"/>
        </a:defRPr>
      </a:lvl8pPr>
      <a:lvl9pPr marL="1828800" algn="l" rtl="0" fontAlgn="base">
        <a:spcBef>
          <a:spcPct val="0"/>
        </a:spcBef>
        <a:spcAft>
          <a:spcPct val="0"/>
        </a:spcAft>
        <a:defRPr sz="3200" b="1">
          <a:solidFill>
            <a:srgbClr val="0066CC"/>
          </a:solidFill>
          <a:latin typeface="Verdana" pitchFamily="34" charset="0"/>
        </a:defRPr>
      </a:lvl9pPr>
    </p:titleStyle>
    <p:bodyStyle>
      <a:lvl1pPr marL="342900" indent="-342900" algn="l" rtl="0" eaLnBrk="0" fontAlgn="base" hangingPunct="0">
        <a:lnSpc>
          <a:spcPct val="120000"/>
        </a:lnSpc>
        <a:spcBef>
          <a:spcPct val="0"/>
        </a:spcBef>
        <a:spcAft>
          <a:spcPct val="50000"/>
        </a:spcAft>
        <a:tabLst>
          <a:tab pos="395288" algn="l"/>
          <a:tab pos="854075" algn="l"/>
          <a:tab pos="1374775" algn="l"/>
          <a:tab pos="1831975" algn="l"/>
        </a:tabLst>
        <a:defRPr sz="2200">
          <a:solidFill>
            <a:srgbClr val="080808"/>
          </a:solidFill>
          <a:latin typeface="+mn-lt"/>
          <a:ea typeface="+mn-ea"/>
          <a:cs typeface="+mn-cs"/>
        </a:defRPr>
      </a:lvl1pPr>
      <a:lvl2pPr marL="395288" indent="-280988" algn="l" rtl="0" eaLnBrk="0" fontAlgn="base" hangingPunct="0">
        <a:lnSpc>
          <a:spcPct val="120000"/>
        </a:lnSpc>
        <a:spcBef>
          <a:spcPct val="0"/>
        </a:spcBef>
        <a:spcAft>
          <a:spcPct val="50000"/>
        </a:spcAft>
        <a:buClr>
          <a:srgbClr val="F46D1F"/>
        </a:buClr>
        <a:buFont typeface="Wingdings" pitchFamily="2" charset="2"/>
        <a:buChar char="n"/>
        <a:tabLst>
          <a:tab pos="395288" algn="l"/>
          <a:tab pos="854075" algn="l"/>
          <a:tab pos="1374775" algn="l"/>
          <a:tab pos="1831975" algn="l"/>
        </a:tabLst>
        <a:defRPr sz="2200">
          <a:solidFill>
            <a:srgbClr val="080808"/>
          </a:solidFill>
          <a:latin typeface="+mn-lt"/>
        </a:defRPr>
      </a:lvl2pPr>
      <a:lvl3pPr marL="854075" indent="-280988" algn="l" rtl="0" eaLnBrk="0" fontAlgn="base" hangingPunct="0">
        <a:lnSpc>
          <a:spcPct val="120000"/>
        </a:lnSpc>
        <a:spcBef>
          <a:spcPct val="0"/>
        </a:spcBef>
        <a:spcAft>
          <a:spcPct val="50000"/>
        </a:spcAft>
        <a:buClr>
          <a:srgbClr val="0050AA"/>
        </a:buClr>
        <a:buSzPct val="90000"/>
        <a:buFont typeface="Wingdings" pitchFamily="2" charset="2"/>
        <a:buChar char="l"/>
        <a:tabLst>
          <a:tab pos="395288" algn="l"/>
          <a:tab pos="854075" algn="l"/>
          <a:tab pos="1374775" algn="l"/>
          <a:tab pos="1831975" algn="l"/>
        </a:tabLst>
        <a:defRPr sz="2000">
          <a:solidFill>
            <a:srgbClr val="080808"/>
          </a:solidFill>
          <a:latin typeface="+mn-lt"/>
        </a:defRPr>
      </a:lvl3pPr>
      <a:lvl4pPr marL="1374775" indent="-292100" algn="l" rtl="0" eaLnBrk="0" fontAlgn="base" hangingPunct="0">
        <a:lnSpc>
          <a:spcPct val="120000"/>
        </a:lnSpc>
        <a:spcBef>
          <a:spcPct val="0"/>
        </a:spcBef>
        <a:spcAft>
          <a:spcPct val="50000"/>
        </a:spcAft>
        <a:buClr>
          <a:srgbClr val="6EA20A"/>
        </a:buClr>
        <a:buFont typeface="Wingdings 3" pitchFamily="18" charset="2"/>
        <a:buChar char=""/>
        <a:tabLst>
          <a:tab pos="395288" algn="l"/>
          <a:tab pos="854075" algn="l"/>
          <a:tab pos="1374775" algn="l"/>
          <a:tab pos="1831975" algn="l"/>
        </a:tabLst>
        <a:defRPr sz="2000">
          <a:solidFill>
            <a:srgbClr val="080808"/>
          </a:solidFill>
          <a:latin typeface="+mn-lt"/>
        </a:defRPr>
      </a:lvl4pPr>
      <a:lvl5pPr marL="1831975" indent="-292100" algn="l" rtl="0" eaLnBrk="0" fontAlgn="base" hangingPunct="0">
        <a:lnSpc>
          <a:spcPct val="120000"/>
        </a:lnSpc>
        <a:spcBef>
          <a:spcPct val="0"/>
        </a:spcBef>
        <a:spcAft>
          <a:spcPct val="50000"/>
        </a:spcAft>
        <a:buClr>
          <a:srgbClr val="8E7E75"/>
        </a:buClr>
        <a:buFont typeface="Wingdings" pitchFamily="2" charset="2"/>
        <a:buChar char=""/>
        <a:tabLst>
          <a:tab pos="395288" algn="l"/>
          <a:tab pos="854075" algn="l"/>
          <a:tab pos="1374775" algn="l"/>
          <a:tab pos="1831975" algn="l"/>
        </a:tabLst>
        <a:defRPr sz="2000">
          <a:solidFill>
            <a:srgbClr val="080808"/>
          </a:solidFill>
          <a:latin typeface="+mn-lt"/>
        </a:defRPr>
      </a:lvl5pPr>
      <a:lvl6pPr marL="2289175" indent="-292100" algn="l" rtl="0" fontAlgn="base">
        <a:lnSpc>
          <a:spcPct val="120000"/>
        </a:lnSpc>
        <a:spcBef>
          <a:spcPct val="0"/>
        </a:spcBef>
        <a:spcAft>
          <a:spcPct val="50000"/>
        </a:spcAft>
        <a:buClr>
          <a:srgbClr val="8E7E75"/>
        </a:buClr>
        <a:buFont typeface="Wingdings" pitchFamily="2" charset="2"/>
        <a:buChar char=""/>
        <a:tabLst>
          <a:tab pos="395288" algn="l"/>
          <a:tab pos="854075" algn="l"/>
          <a:tab pos="1374775" algn="l"/>
          <a:tab pos="1831975" algn="l"/>
        </a:tabLst>
        <a:defRPr sz="2000">
          <a:solidFill>
            <a:srgbClr val="080808"/>
          </a:solidFill>
          <a:latin typeface="+mn-lt"/>
        </a:defRPr>
      </a:lvl6pPr>
      <a:lvl7pPr marL="2746375" indent="-292100" algn="l" rtl="0" fontAlgn="base">
        <a:lnSpc>
          <a:spcPct val="120000"/>
        </a:lnSpc>
        <a:spcBef>
          <a:spcPct val="0"/>
        </a:spcBef>
        <a:spcAft>
          <a:spcPct val="50000"/>
        </a:spcAft>
        <a:buClr>
          <a:srgbClr val="8E7E75"/>
        </a:buClr>
        <a:buFont typeface="Wingdings" pitchFamily="2" charset="2"/>
        <a:buChar char=""/>
        <a:tabLst>
          <a:tab pos="395288" algn="l"/>
          <a:tab pos="854075" algn="l"/>
          <a:tab pos="1374775" algn="l"/>
          <a:tab pos="1831975" algn="l"/>
        </a:tabLst>
        <a:defRPr sz="2000">
          <a:solidFill>
            <a:srgbClr val="080808"/>
          </a:solidFill>
          <a:latin typeface="+mn-lt"/>
        </a:defRPr>
      </a:lvl7pPr>
      <a:lvl8pPr marL="3203575" indent="-292100" algn="l" rtl="0" fontAlgn="base">
        <a:lnSpc>
          <a:spcPct val="120000"/>
        </a:lnSpc>
        <a:spcBef>
          <a:spcPct val="0"/>
        </a:spcBef>
        <a:spcAft>
          <a:spcPct val="50000"/>
        </a:spcAft>
        <a:buClr>
          <a:srgbClr val="8E7E75"/>
        </a:buClr>
        <a:buFont typeface="Wingdings" pitchFamily="2" charset="2"/>
        <a:buChar char=""/>
        <a:tabLst>
          <a:tab pos="395288" algn="l"/>
          <a:tab pos="854075" algn="l"/>
          <a:tab pos="1374775" algn="l"/>
          <a:tab pos="1831975" algn="l"/>
        </a:tabLst>
        <a:defRPr sz="2000">
          <a:solidFill>
            <a:srgbClr val="080808"/>
          </a:solidFill>
          <a:latin typeface="+mn-lt"/>
        </a:defRPr>
      </a:lvl8pPr>
      <a:lvl9pPr marL="3660775" indent="-292100" algn="l" rtl="0" fontAlgn="base">
        <a:lnSpc>
          <a:spcPct val="120000"/>
        </a:lnSpc>
        <a:spcBef>
          <a:spcPct val="0"/>
        </a:spcBef>
        <a:spcAft>
          <a:spcPct val="50000"/>
        </a:spcAft>
        <a:buClr>
          <a:srgbClr val="8E7E75"/>
        </a:buClr>
        <a:buFont typeface="Wingdings" pitchFamily="2" charset="2"/>
        <a:buChar char=""/>
        <a:tabLst>
          <a:tab pos="395288" algn="l"/>
          <a:tab pos="854075" algn="l"/>
          <a:tab pos="1374775" algn="l"/>
          <a:tab pos="1831975" algn="l"/>
        </a:tabLst>
        <a:defRPr sz="2000">
          <a:solidFill>
            <a:srgbClr val="080808"/>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676400"/>
            <a:ext cx="6629400" cy="533400"/>
          </a:xfrm>
        </p:spPr>
        <p:txBody>
          <a:bodyPr/>
          <a:lstStyle/>
          <a:p>
            <a:pPr eaLnBrk="1" hangingPunct="1"/>
            <a:r>
              <a:rPr lang="en-US" sz="2400" dirty="0" smtClean="0"/>
              <a:t>Gas Flaring Philosophy - </a:t>
            </a:r>
            <a:endParaRPr lang="en-US" sz="1800" dirty="0" smtClean="0"/>
          </a:p>
        </p:txBody>
      </p:sp>
      <p:sp>
        <p:nvSpPr>
          <p:cNvPr id="3" name="Rectangle 2"/>
          <p:cNvSpPr txBox="1">
            <a:spLocks noChangeArrowheads="1"/>
          </p:cNvSpPr>
          <p:nvPr/>
        </p:nvSpPr>
        <p:spPr bwMode="auto">
          <a:xfrm>
            <a:off x="1295400" y="2209800"/>
            <a:ext cx="52578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0" cap="none" spc="0" normalizeH="0" baseline="0" noProof="0" dirty="0" smtClean="0">
                <a:ln>
                  <a:noFill/>
                </a:ln>
                <a:solidFill>
                  <a:schemeClr val="bg1"/>
                </a:solidFill>
                <a:effectLst/>
                <a:uLnTx/>
                <a:uFillTx/>
                <a:latin typeface="+mj-lt"/>
                <a:ea typeface="+mj-ea"/>
                <a:cs typeface="+mj-cs"/>
              </a:rPr>
              <a:t>Approval requirements and considerations for future MCP design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0"/>
            <a:ext cx="7543800" cy="990600"/>
          </a:xfrm>
        </p:spPr>
        <p:txBody>
          <a:bodyPr/>
          <a:lstStyle/>
          <a:p>
            <a:r>
              <a:rPr lang="en-US" dirty="0" smtClean="0"/>
              <a:t>Flaring Approval Requirements</a:t>
            </a:r>
            <a:endParaRPr lang="en-US" dirty="0"/>
          </a:p>
        </p:txBody>
      </p:sp>
      <p:sp>
        <p:nvSpPr>
          <p:cNvPr id="4099" name="Rectangle 3"/>
          <p:cNvSpPr>
            <a:spLocks noGrp="1" noChangeArrowheads="1"/>
          </p:cNvSpPr>
          <p:nvPr>
            <p:ph type="body" idx="1"/>
          </p:nvPr>
        </p:nvSpPr>
        <p:spPr>
          <a:xfrm>
            <a:off x="914400" y="1208088"/>
            <a:ext cx="7772400" cy="5497512"/>
          </a:xfrm>
        </p:spPr>
        <p:txBody>
          <a:bodyPr/>
          <a:lstStyle/>
          <a:p>
            <a:pPr marL="274320" indent="-274320" eaLnBrk="1" hangingPunct="1">
              <a:lnSpc>
                <a:spcPct val="110000"/>
              </a:lnSpc>
              <a:buClr>
                <a:srgbClr val="FF6600"/>
              </a:buClr>
              <a:buSzPct val="125000"/>
              <a:buFont typeface="Wingdings" pitchFamily="2" charset="2"/>
              <a:buChar char="§"/>
            </a:pPr>
            <a:r>
              <a:rPr lang="en-US" sz="2000" dirty="0" smtClean="0"/>
              <a:t>CABGOC continues to work toward reducing routine and non-routine flaring in Blocks 0/14.  </a:t>
            </a:r>
          </a:p>
          <a:p>
            <a:pPr marL="274320" indent="-274320" eaLnBrk="1" hangingPunct="1">
              <a:lnSpc>
                <a:spcPct val="110000"/>
              </a:lnSpc>
              <a:buClr>
                <a:srgbClr val="FF6600"/>
              </a:buClr>
              <a:buSzPct val="125000"/>
              <a:buFont typeface="Wingdings" pitchFamily="2" charset="2"/>
              <a:buChar char="§"/>
            </a:pPr>
            <a:r>
              <a:rPr lang="en-US" sz="2000" dirty="0" smtClean="0"/>
              <a:t>ALNG will significantly increase the economic value of gas to the Concession</a:t>
            </a:r>
          </a:p>
          <a:p>
            <a:pPr marL="274320" indent="-274320" eaLnBrk="1" hangingPunct="1">
              <a:lnSpc>
                <a:spcPct val="110000"/>
              </a:lnSpc>
              <a:buClr>
                <a:srgbClr val="FF6600"/>
              </a:buClr>
              <a:buSzPct val="125000"/>
              <a:buFont typeface="Wingdings" pitchFamily="2" charset="2"/>
              <a:buChar char="§"/>
            </a:pPr>
            <a:r>
              <a:rPr lang="en-US" sz="2000" dirty="0" smtClean="0"/>
              <a:t>Multiple Standards require reducing and eliminating continuous flaring</a:t>
            </a:r>
          </a:p>
          <a:p>
            <a:pPr marL="795020" lvl="3" indent="-274320" eaLnBrk="1" hangingPunct="1">
              <a:lnSpc>
                <a:spcPct val="110000"/>
              </a:lnSpc>
              <a:buClr>
                <a:srgbClr val="FF6600"/>
              </a:buClr>
              <a:buSzPct val="125000"/>
              <a:buFont typeface="Wingdings" pitchFamily="2" charset="2"/>
              <a:buChar char="§"/>
            </a:pPr>
            <a:r>
              <a:rPr lang="en-US" sz="1600" dirty="0" smtClean="0"/>
              <a:t>CVX Global Upstream Gas Flaring and Venting Environmental Performance Standards</a:t>
            </a:r>
          </a:p>
          <a:p>
            <a:pPr marL="795020" lvl="3" indent="-274320" eaLnBrk="1" hangingPunct="1">
              <a:lnSpc>
                <a:spcPct val="110000"/>
              </a:lnSpc>
              <a:buClr>
                <a:srgbClr val="FF6600"/>
              </a:buClr>
              <a:buSzPct val="125000"/>
              <a:buFont typeface="Wingdings" pitchFamily="2" charset="2"/>
              <a:buChar char="§"/>
            </a:pPr>
            <a:r>
              <a:rPr lang="en-US" sz="1600" dirty="0" smtClean="0"/>
              <a:t>World Bank Global Gas Venting and Flaring Reduction (CVX is a member)</a:t>
            </a:r>
          </a:p>
          <a:p>
            <a:pPr marL="795020" lvl="3" indent="-274320" eaLnBrk="1" hangingPunct="1">
              <a:lnSpc>
                <a:spcPct val="110000"/>
              </a:lnSpc>
              <a:buClr>
                <a:srgbClr val="FF6600"/>
              </a:buClr>
              <a:buSzPct val="125000"/>
              <a:buFont typeface="Wingdings" pitchFamily="2" charset="2"/>
              <a:buChar char="§"/>
            </a:pPr>
            <a:r>
              <a:rPr lang="en-US" sz="1600" dirty="0" smtClean="0"/>
              <a:t>Concession Extension Agreement May 2004</a:t>
            </a:r>
          </a:p>
          <a:p>
            <a:pPr marL="795020" lvl="3" indent="-274320" eaLnBrk="1" hangingPunct="1">
              <a:lnSpc>
                <a:spcPct val="110000"/>
              </a:lnSpc>
              <a:buClr>
                <a:srgbClr val="FF6600"/>
              </a:buClr>
              <a:buSzPct val="125000"/>
              <a:buFont typeface="Wingdings" pitchFamily="2" charset="2"/>
              <a:buChar char="§"/>
            </a:pPr>
            <a:r>
              <a:rPr lang="en-US" sz="1600" dirty="0" smtClean="0"/>
              <a:t>BOEMRE (formally MMS) Code of Federal Regulations (CFR)</a:t>
            </a:r>
          </a:p>
          <a:p>
            <a:pPr marL="795020" lvl="3" indent="-274320" eaLnBrk="1" hangingPunct="1">
              <a:lnSpc>
                <a:spcPct val="110000"/>
              </a:lnSpc>
              <a:buClr>
                <a:srgbClr val="FF6600"/>
              </a:buClr>
              <a:buSzPct val="125000"/>
              <a:buFont typeface="Wingdings" pitchFamily="2" charset="2"/>
              <a:buChar char="§"/>
            </a:pPr>
            <a:r>
              <a:rPr lang="en-US" sz="1600" dirty="0" smtClean="0"/>
              <a:t>Ministry of Petroleum has commented that eliminating flaring will be a priority in the future, perhaps a requirement where failing to comply may result in fines.</a:t>
            </a:r>
          </a:p>
          <a:p>
            <a:pPr marL="0" indent="0" eaLnBrk="1" hangingPunct="1">
              <a:lnSpc>
                <a:spcPct val="110000"/>
              </a:lnSpc>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0"/>
            <a:ext cx="7543800" cy="990600"/>
          </a:xfrm>
        </p:spPr>
        <p:txBody>
          <a:bodyPr/>
          <a:lstStyle/>
          <a:p>
            <a:r>
              <a:rPr lang="en-US" dirty="0" smtClean="0"/>
              <a:t>Flaring Approval Requirements</a:t>
            </a:r>
            <a:endParaRPr lang="en-US" dirty="0"/>
          </a:p>
        </p:txBody>
      </p:sp>
      <p:sp>
        <p:nvSpPr>
          <p:cNvPr id="4099" name="Rectangle 3"/>
          <p:cNvSpPr>
            <a:spLocks noGrp="1" noChangeArrowheads="1"/>
          </p:cNvSpPr>
          <p:nvPr>
            <p:ph type="body" idx="1"/>
          </p:nvPr>
        </p:nvSpPr>
        <p:spPr>
          <a:xfrm>
            <a:off x="914400" y="1219200"/>
            <a:ext cx="7772400" cy="5192712"/>
          </a:xfrm>
        </p:spPr>
        <p:txBody>
          <a:bodyPr/>
          <a:lstStyle/>
          <a:p>
            <a:pPr marL="274320" indent="-274320" eaLnBrk="1" hangingPunct="1">
              <a:lnSpc>
                <a:spcPct val="110000"/>
              </a:lnSpc>
              <a:buClr>
                <a:srgbClr val="FF6600"/>
              </a:buClr>
              <a:buSzPct val="125000"/>
              <a:buFont typeface="Wingdings" pitchFamily="2" charset="2"/>
              <a:buChar char="§"/>
            </a:pPr>
            <a:r>
              <a:rPr lang="en-US" dirty="0" smtClean="0"/>
              <a:t>Provide an increased level of management and stewardship to our flaring events</a:t>
            </a:r>
          </a:p>
          <a:p>
            <a:pPr marL="274320" indent="-274320" eaLnBrk="1" hangingPunct="1">
              <a:lnSpc>
                <a:spcPct val="110000"/>
              </a:lnSpc>
              <a:buClr>
                <a:srgbClr val="FF6600"/>
              </a:buClr>
              <a:buSzPct val="125000"/>
              <a:buFont typeface="Wingdings" pitchFamily="2" charset="2"/>
              <a:buChar char="§"/>
            </a:pPr>
            <a:r>
              <a:rPr lang="en-US" dirty="0" smtClean="0"/>
              <a:t>Approval for certain flaring events will be reviewed and granted on a case-by-case basis</a:t>
            </a:r>
          </a:p>
          <a:p>
            <a:pPr marL="274320" indent="-274320" eaLnBrk="1" hangingPunct="1">
              <a:lnSpc>
                <a:spcPct val="110000"/>
              </a:lnSpc>
              <a:buClr>
                <a:srgbClr val="FF6600"/>
              </a:buClr>
              <a:buSzPct val="125000"/>
              <a:buFont typeface="Wingdings" pitchFamily="2" charset="2"/>
              <a:buChar char="§"/>
            </a:pPr>
            <a:r>
              <a:rPr lang="en-US" dirty="0" smtClean="0"/>
              <a:t>Requirements are provided for both Existing and New (MCP) facilities.</a:t>
            </a:r>
          </a:p>
          <a:p>
            <a:pPr marL="274320" indent="-274320" eaLnBrk="1" hangingPunct="1">
              <a:lnSpc>
                <a:spcPct val="110000"/>
              </a:lnSpc>
              <a:buClr>
                <a:srgbClr val="FF6600"/>
              </a:buClr>
              <a:buSzPct val="125000"/>
              <a:buFont typeface="Wingdings" pitchFamily="2" charset="2"/>
              <a:buChar char="§"/>
            </a:pPr>
            <a:r>
              <a:rPr lang="en-US" dirty="0" smtClean="0"/>
              <a:t>Certain flaring events will have to be approved by the Operations Manager or General Manager of Operations.</a:t>
            </a:r>
          </a:p>
          <a:p>
            <a:pPr marL="0" indent="0" eaLnBrk="1" hangingPunct="1">
              <a:lnSpc>
                <a:spcPct val="110000"/>
              </a:lnSpc>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20"/>
          <p:cNvSpPr>
            <a:spLocks noGrp="1" noChangeArrowheads="1"/>
          </p:cNvSpPr>
          <p:nvPr>
            <p:ph type="title"/>
          </p:nvPr>
        </p:nvSpPr>
        <p:spPr>
          <a:xfrm>
            <a:off x="762000" y="228600"/>
            <a:ext cx="8001000" cy="685800"/>
          </a:xfrm>
        </p:spPr>
        <p:txBody>
          <a:bodyPr/>
          <a:lstStyle/>
          <a:p>
            <a:pPr eaLnBrk="1" hangingPunct="1"/>
            <a:r>
              <a:rPr lang="en-US" sz="2400" dirty="0" smtClean="0"/>
              <a:t>Non Routine Flaring (Existing Facilities) –</a:t>
            </a:r>
            <a:br>
              <a:rPr lang="en-US" sz="2400" dirty="0" smtClean="0"/>
            </a:br>
            <a:r>
              <a:rPr lang="en-US" sz="1800" dirty="0" smtClean="0"/>
              <a:t>Upset Conditions and Preventive Maintenance</a:t>
            </a:r>
          </a:p>
        </p:txBody>
      </p:sp>
      <p:graphicFrame>
        <p:nvGraphicFramePr>
          <p:cNvPr id="3" name="Table 2"/>
          <p:cNvGraphicFramePr>
            <a:graphicFrameLocks noGrp="1"/>
          </p:cNvGraphicFramePr>
          <p:nvPr/>
        </p:nvGraphicFramePr>
        <p:xfrm>
          <a:off x="914400" y="1295400"/>
          <a:ext cx="8077200" cy="3556000"/>
        </p:xfrm>
        <a:graphic>
          <a:graphicData uri="http://schemas.openxmlformats.org/drawingml/2006/table">
            <a:tbl>
              <a:tblPr firstRow="1" bandRow="1">
                <a:tableStyleId>{5C22544A-7EE6-4342-B048-85BDC9FD1C3A}</a:tableStyleId>
              </a:tblPr>
              <a:tblGrid>
                <a:gridCol w="3886200"/>
                <a:gridCol w="4191000"/>
              </a:tblGrid>
              <a:tr h="889000">
                <a:tc>
                  <a:txBody>
                    <a:bodyPr/>
                    <a:lstStyle/>
                    <a:p>
                      <a:pPr algn="ctr"/>
                      <a:r>
                        <a:rPr lang="en-US" sz="2400" dirty="0" smtClean="0">
                          <a:solidFill>
                            <a:schemeClr val="tx1"/>
                          </a:solidFill>
                        </a:rPr>
                        <a:t>Scenario</a:t>
                      </a:r>
                      <a:endParaRPr lang="en-US" sz="2400" dirty="0">
                        <a:solidFill>
                          <a:schemeClr val="tx1"/>
                        </a:solidFill>
                      </a:endParaRPr>
                    </a:p>
                  </a:txBody>
                  <a:tcPr anchor="ctr"/>
                </a:tc>
                <a:tc>
                  <a:txBody>
                    <a:bodyPr/>
                    <a:lstStyle/>
                    <a:p>
                      <a:pPr marL="0" algn="ctr" defTabSz="914400" rtl="0" eaLnBrk="1" latinLnBrk="0" hangingPunct="1"/>
                      <a:r>
                        <a:rPr lang="en-US" sz="2400" b="1" kern="1200" dirty="0" smtClean="0">
                          <a:solidFill>
                            <a:schemeClr val="tx1"/>
                          </a:solidFill>
                          <a:latin typeface="+mn-lt"/>
                          <a:ea typeface="+mn-ea"/>
                          <a:cs typeface="+mn-cs"/>
                        </a:rPr>
                        <a:t>Approval Required</a:t>
                      </a:r>
                    </a:p>
                  </a:txBody>
                  <a:tcPr anchor="ctr"/>
                </a:tc>
              </a:tr>
              <a:tr h="889000">
                <a:tc>
                  <a:txBody>
                    <a:bodyPr/>
                    <a:lstStyle/>
                    <a:p>
                      <a:pPr marL="0" algn="l" defTabSz="914400" rtl="0" eaLnBrk="1" latinLnBrk="0" hangingPunct="1"/>
                      <a:r>
                        <a:rPr lang="en-US" sz="1800" b="1" kern="1200" dirty="0" smtClean="0">
                          <a:solidFill>
                            <a:schemeClr val="tx1"/>
                          </a:solidFill>
                          <a:latin typeface="+mn-lt"/>
                          <a:ea typeface="+mn-ea"/>
                          <a:cs typeface="+mn-cs"/>
                        </a:rPr>
                        <a:t>2 days or less</a:t>
                      </a:r>
                    </a:p>
                  </a:txBody>
                  <a:tcPr anchor="ctr"/>
                </a:tc>
                <a:tc>
                  <a:txBody>
                    <a:bodyPr/>
                    <a:lstStyle/>
                    <a:p>
                      <a:pPr algn="l"/>
                      <a:r>
                        <a:rPr lang="en-US" sz="1800" b="1" kern="1200" dirty="0" smtClean="0">
                          <a:solidFill>
                            <a:schemeClr val="tx1"/>
                          </a:solidFill>
                          <a:latin typeface="+mn-lt"/>
                          <a:ea typeface="+mn-ea"/>
                          <a:cs typeface="+mn-cs"/>
                        </a:rPr>
                        <a:t>No Approval Required</a:t>
                      </a:r>
                    </a:p>
                  </a:txBody>
                  <a:tcPr anchor="ctr"/>
                </a:tc>
              </a:tr>
              <a:tr h="889000">
                <a:tc>
                  <a:txBody>
                    <a:bodyPr/>
                    <a:lstStyle/>
                    <a:p>
                      <a:pPr marL="0" algn="l" defTabSz="914400" rtl="0" eaLnBrk="1" latinLnBrk="0" hangingPunct="1"/>
                      <a:r>
                        <a:rPr lang="en-US" sz="1800" b="1" kern="1200" dirty="0" smtClean="0">
                          <a:solidFill>
                            <a:schemeClr val="tx1"/>
                          </a:solidFill>
                          <a:latin typeface="+mn-lt"/>
                          <a:ea typeface="+mn-ea"/>
                          <a:cs typeface="+mn-cs"/>
                        </a:rPr>
                        <a:t>Longer than 2 days but less than 30 days</a:t>
                      </a:r>
                    </a:p>
                  </a:txBody>
                  <a:tcPr anchor="ctr"/>
                </a:tc>
                <a:tc>
                  <a:txBody>
                    <a:bodyPr/>
                    <a:lstStyle/>
                    <a:p>
                      <a:pPr algn="l"/>
                      <a:r>
                        <a:rPr lang="en-US" sz="1800" b="1" kern="1200" dirty="0" smtClean="0">
                          <a:solidFill>
                            <a:schemeClr val="tx1"/>
                          </a:solidFill>
                          <a:latin typeface="+mn-lt"/>
                          <a:ea typeface="+mn-ea"/>
                          <a:cs typeface="+mn-cs"/>
                        </a:rPr>
                        <a:t>Operations Manager </a:t>
                      </a:r>
                      <a:r>
                        <a:rPr lang="en-US" sz="1800" b="1" kern="1200" baseline="30000" dirty="0" smtClean="0">
                          <a:solidFill>
                            <a:schemeClr val="tx1"/>
                          </a:solidFill>
                          <a:latin typeface="+mn-lt"/>
                          <a:ea typeface="+mn-ea"/>
                          <a:cs typeface="+mn-cs"/>
                        </a:rPr>
                        <a:t>*</a:t>
                      </a:r>
                    </a:p>
                  </a:txBody>
                  <a:tcPr anchor="ctr"/>
                </a:tc>
              </a:tr>
              <a:tr h="889000">
                <a:tc>
                  <a:txBody>
                    <a:bodyPr/>
                    <a:lstStyle/>
                    <a:p>
                      <a:pPr marL="0" algn="l" defTabSz="914400" rtl="0" eaLnBrk="1" latinLnBrk="0" hangingPunct="1"/>
                      <a:r>
                        <a:rPr lang="en-US" sz="1800" b="1" kern="1200" dirty="0" smtClean="0">
                          <a:solidFill>
                            <a:schemeClr val="tx1"/>
                          </a:solidFill>
                          <a:latin typeface="+mn-lt"/>
                          <a:ea typeface="+mn-ea"/>
                          <a:cs typeface="+mn-cs"/>
                        </a:rPr>
                        <a:t>Longer than 30 days</a:t>
                      </a:r>
                    </a:p>
                  </a:txBody>
                  <a:tcPr anchor="ctr"/>
                </a:tc>
                <a:tc>
                  <a:txBody>
                    <a:bodyPr/>
                    <a:lstStyle/>
                    <a:p>
                      <a:pPr algn="l"/>
                      <a:r>
                        <a:rPr lang="en-US" sz="1800" b="1" kern="1200" dirty="0" smtClean="0">
                          <a:solidFill>
                            <a:schemeClr val="tx1"/>
                          </a:solidFill>
                          <a:latin typeface="+mn-lt"/>
                          <a:ea typeface="+mn-ea"/>
                          <a:cs typeface="+mn-cs"/>
                        </a:rPr>
                        <a:t>GM Operations </a:t>
                      </a:r>
                      <a:r>
                        <a:rPr lang="en-US" sz="1800" b="1" kern="1200" baseline="30000" dirty="0" smtClean="0">
                          <a:solidFill>
                            <a:schemeClr val="tx1"/>
                          </a:solidFill>
                          <a:latin typeface="+mn-lt"/>
                          <a:ea typeface="+mn-ea"/>
                          <a:cs typeface="+mn-cs"/>
                        </a:rPr>
                        <a:t>* †</a:t>
                      </a:r>
                    </a:p>
                  </a:txBody>
                  <a:tcPr anchor="ctr"/>
                </a:tc>
              </a:tr>
            </a:tbl>
          </a:graphicData>
        </a:graphic>
      </p:graphicFrame>
      <p:sp>
        <p:nvSpPr>
          <p:cNvPr id="4" name="TextBox 3"/>
          <p:cNvSpPr txBox="1"/>
          <p:nvPr/>
        </p:nvSpPr>
        <p:spPr>
          <a:xfrm>
            <a:off x="914400" y="5421868"/>
            <a:ext cx="3262432" cy="369332"/>
          </a:xfrm>
          <a:prstGeom prst="rect">
            <a:avLst/>
          </a:prstGeom>
          <a:noFill/>
        </p:spPr>
        <p:txBody>
          <a:bodyPr wrap="none" rtlCol="0">
            <a:spAutoFit/>
          </a:bodyPr>
          <a:lstStyle/>
          <a:p>
            <a:pPr>
              <a:tabLst>
                <a:tab pos="173038" algn="l"/>
              </a:tabLst>
            </a:pPr>
            <a:r>
              <a:rPr lang="en-US" sz="1800" baseline="30000" dirty="0" smtClean="0">
                <a:solidFill>
                  <a:schemeClr val="tx1"/>
                </a:solidFill>
              </a:rPr>
              <a:t>†</a:t>
            </a:r>
            <a:r>
              <a:rPr lang="en-US" sz="1800" dirty="0" smtClean="0">
                <a:solidFill>
                  <a:schemeClr val="tx1"/>
                </a:solidFill>
              </a:rPr>
              <a:t> </a:t>
            </a:r>
            <a:r>
              <a:rPr lang="en-US" sz="1100" dirty="0" smtClean="0">
                <a:solidFill>
                  <a:schemeClr val="tx1"/>
                </a:solidFill>
              </a:rPr>
              <a:t>Other Notifications may be required</a:t>
            </a:r>
            <a:endParaRPr lang="en-US" sz="1100" dirty="0">
              <a:solidFill>
                <a:schemeClr val="tx1"/>
              </a:solidFill>
            </a:endParaRPr>
          </a:p>
        </p:txBody>
      </p:sp>
      <p:sp>
        <p:nvSpPr>
          <p:cNvPr id="5" name="TextBox 4"/>
          <p:cNvSpPr txBox="1"/>
          <p:nvPr/>
        </p:nvSpPr>
        <p:spPr>
          <a:xfrm>
            <a:off x="914400" y="4800600"/>
            <a:ext cx="7848600" cy="538609"/>
          </a:xfrm>
          <a:prstGeom prst="rect">
            <a:avLst/>
          </a:prstGeom>
          <a:noFill/>
        </p:spPr>
        <p:txBody>
          <a:bodyPr wrap="square" rtlCol="0">
            <a:spAutoFit/>
          </a:bodyPr>
          <a:lstStyle/>
          <a:p>
            <a:pPr marL="173038" indent="-173038">
              <a:tabLst>
                <a:tab pos="404813" algn="l"/>
              </a:tabLst>
            </a:pPr>
            <a:r>
              <a:rPr lang="en-US" sz="1800" baseline="30000" dirty="0" smtClean="0">
                <a:solidFill>
                  <a:schemeClr val="tx1"/>
                </a:solidFill>
              </a:rPr>
              <a:t>*</a:t>
            </a:r>
            <a:r>
              <a:rPr lang="en-US" sz="1800" dirty="0" smtClean="0">
                <a:solidFill>
                  <a:schemeClr val="tx1"/>
                </a:solidFill>
              </a:rPr>
              <a:t> </a:t>
            </a:r>
            <a:r>
              <a:rPr lang="en-US" sz="1100" dirty="0" smtClean="0">
                <a:solidFill>
                  <a:schemeClr val="tx1"/>
                </a:solidFill>
              </a:rPr>
              <a:t>Considerations for approval will include, in addition to duration, several factors (e.g. safety, flare rate, reservoir management, other operational issues)</a:t>
            </a:r>
            <a:endParaRPr lang="en-US" sz="11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20"/>
          <p:cNvSpPr>
            <a:spLocks noGrp="1" noChangeArrowheads="1"/>
          </p:cNvSpPr>
          <p:nvPr>
            <p:ph type="title"/>
          </p:nvPr>
        </p:nvSpPr>
        <p:spPr>
          <a:xfrm>
            <a:off x="838200" y="304800"/>
            <a:ext cx="7391400" cy="533400"/>
          </a:xfrm>
        </p:spPr>
        <p:txBody>
          <a:bodyPr/>
          <a:lstStyle/>
          <a:p>
            <a:pPr eaLnBrk="1" hangingPunct="1"/>
            <a:r>
              <a:rPr lang="en-US" sz="2600" dirty="0" smtClean="0"/>
              <a:t>Routine Flaring</a:t>
            </a:r>
            <a:r>
              <a:rPr lang="en-US" sz="2600" baseline="30000" dirty="0" smtClean="0"/>
              <a:t>#</a:t>
            </a:r>
            <a:r>
              <a:rPr lang="en-US" sz="2600" dirty="0" smtClean="0"/>
              <a:t> </a:t>
            </a:r>
            <a:r>
              <a:rPr lang="en-US" sz="2800" dirty="0" smtClean="0"/>
              <a:t>(Existing Facilities) </a:t>
            </a:r>
            <a:endParaRPr lang="en-US" sz="2600" dirty="0" smtClean="0"/>
          </a:p>
        </p:txBody>
      </p:sp>
      <p:graphicFrame>
        <p:nvGraphicFramePr>
          <p:cNvPr id="3" name="Table 2"/>
          <p:cNvGraphicFramePr>
            <a:graphicFrameLocks noGrp="1"/>
          </p:cNvGraphicFramePr>
          <p:nvPr/>
        </p:nvGraphicFramePr>
        <p:xfrm>
          <a:off x="914400" y="1295400"/>
          <a:ext cx="8229600" cy="2946400"/>
        </p:xfrm>
        <a:graphic>
          <a:graphicData uri="http://schemas.openxmlformats.org/drawingml/2006/table">
            <a:tbl>
              <a:tblPr firstRow="1" bandRow="1">
                <a:tableStyleId>{5C22544A-7EE6-4342-B048-85BDC9FD1C3A}</a:tableStyleId>
              </a:tblPr>
              <a:tblGrid>
                <a:gridCol w="4419600"/>
                <a:gridCol w="3810000"/>
              </a:tblGrid>
              <a:tr h="1041400">
                <a:tc>
                  <a:txBody>
                    <a:bodyPr/>
                    <a:lstStyle/>
                    <a:p>
                      <a:pPr algn="ctr"/>
                      <a:r>
                        <a:rPr lang="en-US" sz="2000" dirty="0" smtClean="0">
                          <a:solidFill>
                            <a:schemeClr val="tx1"/>
                          </a:solidFill>
                        </a:rPr>
                        <a:t>Scenario</a:t>
                      </a:r>
                      <a:endParaRPr lang="en-US" sz="2000" dirty="0">
                        <a:solidFill>
                          <a:schemeClr val="tx1"/>
                        </a:solidFill>
                      </a:endParaRPr>
                    </a:p>
                  </a:txBody>
                  <a:tcPr anchor="ctr"/>
                </a:tc>
                <a:tc>
                  <a:txBody>
                    <a:bodyPr/>
                    <a:lstStyle/>
                    <a:p>
                      <a:pPr marL="0" algn="ctr" defTabSz="914400" rtl="0" eaLnBrk="1" latinLnBrk="0" hangingPunct="1"/>
                      <a:r>
                        <a:rPr lang="en-US" sz="2000" b="1" kern="1200" dirty="0" smtClean="0">
                          <a:solidFill>
                            <a:schemeClr val="tx1"/>
                          </a:solidFill>
                          <a:latin typeface="+mn-lt"/>
                          <a:ea typeface="+mn-ea"/>
                          <a:cs typeface="+mn-cs"/>
                        </a:rPr>
                        <a:t>Approval Required</a:t>
                      </a:r>
                    </a:p>
                  </a:txBody>
                  <a:tcPr anchor="ctr"/>
                </a:tc>
              </a:tr>
              <a:tr h="863600">
                <a:tc>
                  <a:txBody>
                    <a:bodyPr/>
                    <a:lstStyle/>
                    <a:p>
                      <a:pPr marL="0" algn="l" defTabSz="914400" rtl="0" eaLnBrk="1" latinLnBrk="0" hangingPunct="1"/>
                      <a:r>
                        <a:rPr lang="en-US" sz="1200" b="1" kern="1200" dirty="0" smtClean="0">
                          <a:solidFill>
                            <a:schemeClr val="tx1"/>
                          </a:solidFill>
                          <a:latin typeface="+mn-lt"/>
                          <a:ea typeface="+mn-ea"/>
                          <a:cs typeface="+mn-cs"/>
                        </a:rPr>
                        <a:t>Less than 2 MMCFPD (offshore, per flare point)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rPr>
                        <a:t>Less than 50 MCFPD (onshore, per flare point)</a:t>
                      </a:r>
                    </a:p>
                  </a:txBody>
                  <a:tcPr anchor="ctr"/>
                </a:tc>
                <a:tc>
                  <a:txBody>
                    <a:bodyPr/>
                    <a:lstStyle/>
                    <a:p>
                      <a:pPr algn="l"/>
                      <a:r>
                        <a:rPr lang="en-US" sz="1600" b="1" kern="1200" dirty="0" smtClean="0">
                          <a:solidFill>
                            <a:schemeClr val="tx1"/>
                          </a:solidFill>
                          <a:latin typeface="+mn-lt"/>
                          <a:ea typeface="+mn-ea"/>
                          <a:cs typeface="+mn-cs"/>
                        </a:rPr>
                        <a:t>No Approval Required</a:t>
                      </a:r>
                    </a:p>
                  </a:txBody>
                  <a:tcPr anchor="ctr"/>
                </a:tc>
              </a:tr>
              <a:tr h="1041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80808"/>
                          </a:solidFill>
                          <a:effectLst/>
                          <a:uLnTx/>
                          <a:uFillTx/>
                          <a:latin typeface="+mn-lt"/>
                          <a:ea typeface="+mn-ea"/>
                          <a:cs typeface="+mn-cs"/>
                        </a:rPr>
                        <a:t>Greater than 2 MMCFPD (offshore, per flare point)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srgbClr val="080808"/>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80808"/>
                          </a:solidFill>
                          <a:effectLst/>
                          <a:uLnTx/>
                          <a:uFillTx/>
                          <a:latin typeface="+mn-lt"/>
                          <a:ea typeface="+mn-ea"/>
                          <a:cs typeface="+mn-cs"/>
                        </a:rPr>
                        <a:t>Greater than 50 MCFPD (onshore, per flare point)</a:t>
                      </a:r>
                    </a:p>
                  </a:txBody>
                  <a:tcPr anchor="ctr"/>
                </a:tc>
                <a:tc>
                  <a:txBody>
                    <a:bodyPr/>
                    <a:lstStyle/>
                    <a:p>
                      <a:pPr algn="l"/>
                      <a:r>
                        <a:rPr lang="en-US" sz="1600" b="1" kern="1200" dirty="0" smtClean="0">
                          <a:solidFill>
                            <a:schemeClr val="tx1"/>
                          </a:solidFill>
                          <a:latin typeface="+mn-lt"/>
                          <a:ea typeface="+mn-ea"/>
                          <a:cs typeface="+mn-cs"/>
                        </a:rPr>
                        <a:t>Operations Manager and GMO</a:t>
                      </a:r>
                      <a:r>
                        <a:rPr lang="en-US" sz="1600" b="1" kern="1200" baseline="30000" dirty="0" smtClean="0">
                          <a:solidFill>
                            <a:schemeClr val="tx1"/>
                          </a:solidFill>
                          <a:latin typeface="+mn-lt"/>
                          <a:ea typeface="+mn-ea"/>
                          <a:cs typeface="+mn-cs"/>
                        </a:rPr>
                        <a:t>*†</a:t>
                      </a:r>
                      <a:endParaRPr lang="en-US" sz="1600" b="1" kern="1200" dirty="0" smtClean="0">
                        <a:solidFill>
                          <a:schemeClr val="tx1"/>
                        </a:solidFill>
                        <a:latin typeface="+mn-lt"/>
                        <a:ea typeface="+mn-ea"/>
                        <a:cs typeface="+mn-cs"/>
                      </a:endParaRPr>
                    </a:p>
                  </a:txBody>
                  <a:tcPr anchor="ctr"/>
                </a:tc>
              </a:tr>
            </a:tbl>
          </a:graphicData>
        </a:graphic>
      </p:graphicFrame>
      <p:sp>
        <p:nvSpPr>
          <p:cNvPr id="5" name="TextBox 4"/>
          <p:cNvSpPr txBox="1"/>
          <p:nvPr/>
        </p:nvSpPr>
        <p:spPr>
          <a:xfrm>
            <a:off x="914400" y="5269468"/>
            <a:ext cx="3262432" cy="369332"/>
          </a:xfrm>
          <a:prstGeom prst="rect">
            <a:avLst/>
          </a:prstGeom>
          <a:noFill/>
        </p:spPr>
        <p:txBody>
          <a:bodyPr wrap="none" rtlCol="0">
            <a:spAutoFit/>
          </a:bodyPr>
          <a:lstStyle/>
          <a:p>
            <a:pPr>
              <a:tabLst>
                <a:tab pos="173038" algn="l"/>
              </a:tabLst>
            </a:pPr>
            <a:r>
              <a:rPr lang="en-US" sz="1800" baseline="30000" dirty="0" smtClean="0">
                <a:solidFill>
                  <a:schemeClr val="tx1"/>
                </a:solidFill>
              </a:rPr>
              <a:t>†</a:t>
            </a:r>
            <a:r>
              <a:rPr lang="en-US" sz="1800" dirty="0" smtClean="0">
                <a:solidFill>
                  <a:schemeClr val="tx1"/>
                </a:solidFill>
              </a:rPr>
              <a:t> </a:t>
            </a:r>
            <a:r>
              <a:rPr lang="en-US" sz="1100" dirty="0" smtClean="0">
                <a:solidFill>
                  <a:schemeClr val="tx1"/>
                </a:solidFill>
              </a:rPr>
              <a:t>Other Notifications may be required</a:t>
            </a:r>
            <a:endParaRPr lang="en-US" sz="1100" dirty="0">
              <a:solidFill>
                <a:schemeClr val="tx1"/>
              </a:solidFill>
            </a:endParaRPr>
          </a:p>
        </p:txBody>
      </p:sp>
      <p:sp>
        <p:nvSpPr>
          <p:cNvPr id="6" name="TextBox 5"/>
          <p:cNvSpPr txBox="1"/>
          <p:nvPr/>
        </p:nvSpPr>
        <p:spPr>
          <a:xfrm>
            <a:off x="914400" y="4648200"/>
            <a:ext cx="7848600" cy="538609"/>
          </a:xfrm>
          <a:prstGeom prst="rect">
            <a:avLst/>
          </a:prstGeom>
          <a:noFill/>
        </p:spPr>
        <p:txBody>
          <a:bodyPr wrap="square" rtlCol="0">
            <a:spAutoFit/>
          </a:bodyPr>
          <a:lstStyle/>
          <a:p>
            <a:pPr marL="173038" indent="-173038">
              <a:tabLst>
                <a:tab pos="404813" algn="l"/>
              </a:tabLst>
            </a:pPr>
            <a:r>
              <a:rPr lang="en-US" sz="1800" baseline="30000" dirty="0" smtClean="0">
                <a:solidFill>
                  <a:schemeClr val="tx1"/>
                </a:solidFill>
              </a:rPr>
              <a:t>*</a:t>
            </a:r>
            <a:r>
              <a:rPr lang="en-US" sz="1800" dirty="0" smtClean="0">
                <a:solidFill>
                  <a:schemeClr val="tx1"/>
                </a:solidFill>
              </a:rPr>
              <a:t> </a:t>
            </a:r>
            <a:r>
              <a:rPr lang="en-US" sz="1100" dirty="0" smtClean="0">
                <a:solidFill>
                  <a:schemeClr val="tx1"/>
                </a:solidFill>
              </a:rPr>
              <a:t>Considerations for approval will include, in addition to duration, several factors (e.g. safety, flare rate, reservoir management, other operational issues)</a:t>
            </a:r>
            <a:endParaRPr lang="en-US" sz="1100" dirty="0">
              <a:solidFill>
                <a:schemeClr val="tx1"/>
              </a:solidFill>
            </a:endParaRPr>
          </a:p>
        </p:txBody>
      </p:sp>
      <p:sp>
        <p:nvSpPr>
          <p:cNvPr id="7" name="TextBox 6"/>
          <p:cNvSpPr txBox="1"/>
          <p:nvPr/>
        </p:nvSpPr>
        <p:spPr>
          <a:xfrm>
            <a:off x="914400" y="5742801"/>
            <a:ext cx="6934200" cy="276999"/>
          </a:xfrm>
          <a:prstGeom prst="rect">
            <a:avLst/>
          </a:prstGeom>
          <a:noFill/>
        </p:spPr>
        <p:txBody>
          <a:bodyPr wrap="square" rtlCol="0">
            <a:spAutoFit/>
          </a:bodyPr>
          <a:lstStyle/>
          <a:p>
            <a:r>
              <a:rPr lang="en-US" sz="1800" baseline="30000" dirty="0" smtClean="0">
                <a:solidFill>
                  <a:schemeClr val="tx1"/>
                </a:solidFill>
              </a:rPr>
              <a:t>#</a:t>
            </a:r>
            <a:r>
              <a:rPr lang="en-US" sz="1100" dirty="0" smtClean="0">
                <a:solidFill>
                  <a:schemeClr val="tx1"/>
                </a:solidFill>
              </a:rPr>
              <a:t> Routine Flaring Excludes pilot and purge flare volumes</a:t>
            </a:r>
            <a:endParaRPr lang="en-US" sz="11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20"/>
          <p:cNvSpPr>
            <a:spLocks noGrp="1" noChangeArrowheads="1"/>
          </p:cNvSpPr>
          <p:nvPr>
            <p:ph type="title"/>
          </p:nvPr>
        </p:nvSpPr>
        <p:spPr>
          <a:xfrm>
            <a:off x="2667000" y="304800"/>
            <a:ext cx="4267200" cy="533400"/>
          </a:xfrm>
        </p:spPr>
        <p:txBody>
          <a:bodyPr/>
          <a:lstStyle/>
          <a:p>
            <a:pPr eaLnBrk="1" hangingPunct="1"/>
            <a:r>
              <a:rPr lang="en-US" dirty="0" smtClean="0"/>
              <a:t>New Facilities</a:t>
            </a:r>
          </a:p>
        </p:txBody>
      </p:sp>
      <p:graphicFrame>
        <p:nvGraphicFramePr>
          <p:cNvPr id="3" name="Table 2"/>
          <p:cNvGraphicFramePr>
            <a:graphicFrameLocks noGrp="1"/>
          </p:cNvGraphicFramePr>
          <p:nvPr/>
        </p:nvGraphicFramePr>
        <p:xfrm>
          <a:off x="914400" y="1295400"/>
          <a:ext cx="8077200" cy="2692400"/>
        </p:xfrm>
        <a:graphic>
          <a:graphicData uri="http://schemas.openxmlformats.org/drawingml/2006/table">
            <a:tbl>
              <a:tblPr firstRow="1" bandRow="1">
                <a:tableStyleId>{5C22544A-7EE6-4342-B048-85BDC9FD1C3A}</a:tableStyleId>
              </a:tblPr>
              <a:tblGrid>
                <a:gridCol w="3886200"/>
                <a:gridCol w="4191000"/>
              </a:tblGrid>
              <a:tr h="889000">
                <a:tc>
                  <a:txBody>
                    <a:bodyPr/>
                    <a:lstStyle/>
                    <a:p>
                      <a:pPr algn="ctr"/>
                      <a:r>
                        <a:rPr lang="en-US" sz="2400" dirty="0" smtClean="0">
                          <a:solidFill>
                            <a:schemeClr val="tx1"/>
                          </a:solidFill>
                        </a:rPr>
                        <a:t>Flare Type</a:t>
                      </a:r>
                      <a:endParaRPr lang="en-US" sz="2400" dirty="0">
                        <a:solidFill>
                          <a:schemeClr val="tx1"/>
                        </a:solidFill>
                      </a:endParaRPr>
                    </a:p>
                  </a:txBody>
                  <a:tcPr anchor="ctr"/>
                </a:tc>
                <a:tc>
                  <a:txBody>
                    <a:bodyPr/>
                    <a:lstStyle/>
                    <a:p>
                      <a:pPr marL="0" algn="ctr" defTabSz="914400" rtl="0" eaLnBrk="1" latinLnBrk="0" hangingPunct="1"/>
                      <a:r>
                        <a:rPr lang="en-US" sz="2400" b="1" kern="1200" dirty="0" smtClean="0">
                          <a:solidFill>
                            <a:schemeClr val="tx1"/>
                          </a:solidFill>
                          <a:latin typeface="+mn-lt"/>
                          <a:ea typeface="+mn-ea"/>
                          <a:cs typeface="+mn-cs"/>
                        </a:rPr>
                        <a:t>Basis of Design</a:t>
                      </a:r>
                      <a:r>
                        <a:rPr lang="en-US" sz="1800" b="1" kern="1200" dirty="0" smtClean="0">
                          <a:solidFill>
                            <a:schemeClr val="tx1"/>
                          </a:solidFill>
                          <a:latin typeface="+mn-lt"/>
                          <a:ea typeface="+mn-ea"/>
                          <a:cs typeface="+mn-cs"/>
                        </a:rPr>
                        <a:t>*</a:t>
                      </a:r>
                    </a:p>
                  </a:txBody>
                  <a:tcPr anchor="ctr"/>
                </a:tc>
              </a:tr>
              <a:tr h="889000">
                <a:tc>
                  <a:txBody>
                    <a:bodyPr/>
                    <a:lstStyle/>
                    <a:p>
                      <a:pPr marL="0" algn="l" defTabSz="914400" rtl="0" eaLnBrk="1" latinLnBrk="0" hangingPunct="1"/>
                      <a:r>
                        <a:rPr lang="en-US" sz="1800" b="1" kern="1200" dirty="0" smtClean="0">
                          <a:solidFill>
                            <a:schemeClr val="tx1"/>
                          </a:solidFill>
                          <a:latin typeface="+mn-lt"/>
                          <a:ea typeface="+mn-ea"/>
                          <a:cs typeface="+mn-cs"/>
                        </a:rPr>
                        <a:t>Routine</a:t>
                      </a:r>
                    </a:p>
                  </a:txBody>
                  <a:tcPr anchor="ctr"/>
                </a:tc>
                <a:tc>
                  <a:txBody>
                    <a:bodyPr/>
                    <a:lstStyle/>
                    <a:p>
                      <a:pPr algn="l"/>
                      <a:r>
                        <a:rPr lang="en-US" sz="1800" b="1" kern="1200" dirty="0" smtClean="0">
                          <a:solidFill>
                            <a:schemeClr val="tx1"/>
                          </a:solidFill>
                          <a:latin typeface="+mn-lt"/>
                          <a:ea typeface="+mn-ea"/>
                          <a:cs typeface="+mn-cs"/>
                        </a:rPr>
                        <a:t>Zero flare of assoc</a:t>
                      </a:r>
                      <a:r>
                        <a:rPr lang="en-US" sz="1800" b="1" kern="1200" baseline="0" dirty="0" smtClean="0">
                          <a:solidFill>
                            <a:schemeClr val="tx1"/>
                          </a:solidFill>
                          <a:latin typeface="+mn-lt"/>
                          <a:ea typeface="+mn-ea"/>
                          <a:cs typeface="+mn-cs"/>
                        </a:rPr>
                        <a:t>iated gas</a:t>
                      </a:r>
                      <a:r>
                        <a:rPr lang="en-US" sz="1800" b="1" kern="1200" dirty="0" smtClean="0">
                          <a:solidFill>
                            <a:schemeClr val="tx1"/>
                          </a:solidFill>
                          <a:latin typeface="+mn-lt"/>
                          <a:ea typeface="+mn-ea"/>
                          <a:cs typeface="+mn-cs"/>
                        </a:rPr>
                        <a:t> </a:t>
                      </a:r>
                      <a:r>
                        <a:rPr lang="en-US" sz="1800" b="1" kern="1200" baseline="30000" dirty="0" smtClean="0">
                          <a:solidFill>
                            <a:schemeClr val="tx1"/>
                          </a:solidFill>
                          <a:latin typeface="+mn-lt"/>
                          <a:ea typeface="+mn-ea"/>
                          <a:cs typeface="+mn-cs"/>
                        </a:rPr>
                        <a:t>†</a:t>
                      </a:r>
                      <a:endParaRPr lang="en-US" sz="1800" b="1" kern="1200" dirty="0" smtClean="0">
                        <a:solidFill>
                          <a:schemeClr val="tx1"/>
                        </a:solidFill>
                        <a:latin typeface="+mn-lt"/>
                        <a:ea typeface="+mn-ea"/>
                        <a:cs typeface="+mn-cs"/>
                      </a:endParaRPr>
                    </a:p>
                  </a:txBody>
                  <a:tcPr anchor="ctr"/>
                </a:tc>
              </a:tr>
              <a:tr h="889000">
                <a:tc>
                  <a:txBody>
                    <a:bodyPr/>
                    <a:lstStyle/>
                    <a:p>
                      <a:pPr marL="0" algn="l" defTabSz="914400" rtl="0" eaLnBrk="1" latinLnBrk="0" hangingPunct="1"/>
                      <a:r>
                        <a:rPr lang="en-US" sz="1800" b="1" kern="1200" dirty="0" smtClean="0">
                          <a:solidFill>
                            <a:schemeClr val="tx1"/>
                          </a:solidFill>
                          <a:latin typeface="+mn-lt"/>
                          <a:ea typeface="+mn-ea"/>
                          <a:cs typeface="+mn-cs"/>
                        </a:rPr>
                        <a:t>Non Routine</a:t>
                      </a:r>
                      <a:r>
                        <a:rPr lang="en-US" sz="1800" b="1" kern="1200" baseline="0" dirty="0" smtClean="0">
                          <a:solidFill>
                            <a:schemeClr val="tx1"/>
                          </a:solidFill>
                          <a:latin typeface="+mn-lt"/>
                          <a:ea typeface="+mn-ea"/>
                          <a:cs typeface="+mn-cs"/>
                        </a:rPr>
                        <a:t> –</a:t>
                      </a:r>
                    </a:p>
                    <a:p>
                      <a:pPr marL="0" algn="l" defTabSz="914400" rtl="0" eaLnBrk="1" latinLnBrk="0" hangingPunct="1"/>
                      <a:r>
                        <a:rPr lang="en-US" sz="1400" b="1" kern="1200" baseline="0" dirty="0" smtClean="0">
                          <a:solidFill>
                            <a:schemeClr val="tx1"/>
                          </a:solidFill>
                          <a:latin typeface="+mn-lt"/>
                          <a:ea typeface="+mn-ea"/>
                          <a:cs typeface="+mn-cs"/>
                        </a:rPr>
                        <a:t>Upset Conditions and Preventive Maintenance</a:t>
                      </a:r>
                      <a:endParaRPr lang="en-US" sz="1400" b="1" kern="1200" dirty="0" smtClean="0">
                        <a:solidFill>
                          <a:schemeClr val="tx1"/>
                        </a:solidFill>
                        <a:latin typeface="+mn-lt"/>
                        <a:ea typeface="+mn-ea"/>
                        <a:cs typeface="+mn-cs"/>
                      </a:endParaRPr>
                    </a:p>
                  </a:txBody>
                  <a:tcPr anchor="ctr"/>
                </a:tc>
                <a:tc>
                  <a:txBody>
                    <a:bodyPr/>
                    <a:lstStyle/>
                    <a:p>
                      <a:pPr algn="l"/>
                      <a:r>
                        <a:rPr lang="en-US" sz="1400" b="1" kern="1200" dirty="0" smtClean="0">
                          <a:solidFill>
                            <a:schemeClr val="tx1"/>
                          </a:solidFill>
                          <a:latin typeface="+mn-lt"/>
                          <a:ea typeface="+mn-ea"/>
                          <a:cs typeface="+mn-cs"/>
                        </a:rPr>
                        <a:t>Flaring allowed up to 48 hrs without impacting production.</a:t>
                      </a:r>
                      <a:r>
                        <a:rPr lang="en-US" sz="1400" b="1" kern="1200" baseline="0" dirty="0" smtClean="0">
                          <a:solidFill>
                            <a:schemeClr val="tx1"/>
                          </a:solidFill>
                          <a:latin typeface="+mn-lt"/>
                          <a:ea typeface="+mn-ea"/>
                          <a:cs typeface="+mn-cs"/>
                        </a:rPr>
                        <a:t>  After 48 hrs </a:t>
                      </a:r>
                      <a:r>
                        <a:rPr lang="en-US" sz="1400" b="1" kern="1200" dirty="0" smtClean="0">
                          <a:solidFill>
                            <a:schemeClr val="tx1"/>
                          </a:solidFill>
                          <a:latin typeface="+mn-lt"/>
                          <a:ea typeface="+mn-ea"/>
                          <a:cs typeface="+mn-cs"/>
                        </a:rPr>
                        <a:t>Zero Flare.  </a:t>
                      </a:r>
                      <a:r>
                        <a:rPr lang="en-US" sz="1200" b="1" kern="1200" dirty="0" smtClean="0">
                          <a:solidFill>
                            <a:schemeClr val="tx1"/>
                          </a:solidFill>
                          <a:latin typeface="+mn-lt"/>
                          <a:ea typeface="+mn-ea"/>
                          <a:cs typeface="+mn-cs"/>
                        </a:rPr>
                        <a:t>(Economic evaluation of sparing vs. prod curtailment required)</a:t>
                      </a:r>
                    </a:p>
                  </a:txBody>
                  <a:tcPr anchor="ctr"/>
                </a:tc>
              </a:tr>
            </a:tbl>
          </a:graphicData>
        </a:graphic>
      </p:graphicFrame>
      <p:sp>
        <p:nvSpPr>
          <p:cNvPr id="4" name="TextBox 3"/>
          <p:cNvSpPr txBox="1"/>
          <p:nvPr/>
        </p:nvSpPr>
        <p:spPr>
          <a:xfrm>
            <a:off x="990600" y="4419600"/>
            <a:ext cx="6934200" cy="523220"/>
          </a:xfrm>
          <a:prstGeom prst="rect">
            <a:avLst/>
          </a:prstGeom>
          <a:noFill/>
        </p:spPr>
        <p:txBody>
          <a:bodyPr wrap="square" rtlCol="0">
            <a:spAutoFit/>
          </a:bodyPr>
          <a:lstStyle/>
          <a:p>
            <a:r>
              <a:rPr lang="en-US" sz="1800" dirty="0" smtClean="0">
                <a:solidFill>
                  <a:schemeClr val="tx1"/>
                </a:solidFill>
              </a:rPr>
              <a:t>*</a:t>
            </a:r>
            <a:r>
              <a:rPr lang="en-US" sz="2800" dirty="0" smtClean="0">
                <a:solidFill>
                  <a:schemeClr val="tx1"/>
                </a:solidFill>
              </a:rPr>
              <a:t> </a:t>
            </a:r>
            <a:r>
              <a:rPr lang="en-US" sz="1100" dirty="0" smtClean="0">
                <a:solidFill>
                  <a:schemeClr val="tx1"/>
                </a:solidFill>
              </a:rPr>
              <a:t>Deviation from these BOD standards requires project DRB/DE and MD approval</a:t>
            </a:r>
            <a:endParaRPr lang="en-US" sz="1100" dirty="0"/>
          </a:p>
        </p:txBody>
      </p:sp>
      <p:sp>
        <p:nvSpPr>
          <p:cNvPr id="5" name="TextBox 4"/>
          <p:cNvSpPr txBox="1"/>
          <p:nvPr/>
        </p:nvSpPr>
        <p:spPr>
          <a:xfrm>
            <a:off x="1036320" y="4704100"/>
            <a:ext cx="6934200" cy="523220"/>
          </a:xfrm>
          <a:prstGeom prst="rect">
            <a:avLst/>
          </a:prstGeom>
          <a:noFill/>
        </p:spPr>
        <p:txBody>
          <a:bodyPr wrap="square" rtlCol="0">
            <a:spAutoFit/>
          </a:bodyPr>
          <a:lstStyle/>
          <a:p>
            <a:r>
              <a:rPr lang="en-US" sz="1800" baseline="30000" dirty="0" smtClean="0">
                <a:solidFill>
                  <a:schemeClr val="tx1"/>
                </a:solidFill>
              </a:rPr>
              <a:t>†</a:t>
            </a:r>
            <a:r>
              <a:rPr lang="en-US" sz="2800" dirty="0" smtClean="0">
                <a:solidFill>
                  <a:schemeClr val="tx1"/>
                </a:solidFill>
              </a:rPr>
              <a:t> </a:t>
            </a:r>
            <a:r>
              <a:rPr lang="en-US" sz="1100" dirty="0" smtClean="0">
                <a:solidFill>
                  <a:schemeClr val="tx1"/>
                </a:solidFill>
              </a:rPr>
              <a:t>Routine Flaring Excludes pilot and purge flare volumes</a:t>
            </a:r>
            <a:endParaRPr lang="en-US" sz="1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152400"/>
            <a:ext cx="8229600" cy="609600"/>
          </a:xfrm>
        </p:spPr>
        <p:txBody>
          <a:bodyPr/>
          <a:lstStyle/>
          <a:p>
            <a:r>
              <a:rPr lang="en-US" sz="2800" dirty="0" smtClean="0"/>
              <a:t>New Facilities – Other Considerations</a:t>
            </a:r>
            <a:endParaRPr lang="en-US" sz="2800" dirty="0"/>
          </a:p>
        </p:txBody>
      </p:sp>
      <p:sp>
        <p:nvSpPr>
          <p:cNvPr id="4099" name="Rectangle 3"/>
          <p:cNvSpPr>
            <a:spLocks noGrp="1" noChangeArrowheads="1"/>
          </p:cNvSpPr>
          <p:nvPr>
            <p:ph type="body" idx="1"/>
          </p:nvPr>
        </p:nvSpPr>
        <p:spPr>
          <a:xfrm>
            <a:off x="838200" y="1284288"/>
            <a:ext cx="7924800" cy="5192712"/>
          </a:xfrm>
        </p:spPr>
        <p:txBody>
          <a:bodyPr/>
          <a:lstStyle/>
          <a:p>
            <a:pPr marL="274320" lvl="0" indent="-274320" eaLnBrk="1" hangingPunct="1">
              <a:lnSpc>
                <a:spcPct val="110000"/>
              </a:lnSpc>
              <a:buClr>
                <a:srgbClr val="FF6600"/>
              </a:buClr>
              <a:buSzPct val="150000"/>
              <a:buFont typeface="Wingdings" pitchFamily="2" charset="2"/>
              <a:buChar char="§"/>
            </a:pPr>
            <a:r>
              <a:rPr lang="en-US" sz="1600" dirty="0" smtClean="0"/>
              <a:t>Projects and Operations need plans in place to minimize downtime by having sufficient warehouse spares and/or installed spares to address equipment problems in the shortest window possible.  Start up and operational spares to be in place before commissioning.</a:t>
            </a:r>
          </a:p>
          <a:p>
            <a:pPr marL="274320" lvl="0" indent="-274320" eaLnBrk="1" hangingPunct="1">
              <a:lnSpc>
                <a:spcPct val="110000"/>
              </a:lnSpc>
              <a:buClr>
                <a:srgbClr val="FF6600"/>
              </a:buClr>
              <a:buSzPct val="150000"/>
              <a:buFont typeface="Wingdings" pitchFamily="2" charset="2"/>
              <a:buChar char="§"/>
            </a:pPr>
            <a:r>
              <a:rPr lang="en-US" sz="1600" dirty="0" smtClean="0"/>
              <a:t>MCP needs to deliver their projects with the appropriate service contracts.  These need to be in place before commissioning as our leverage decreases substantially after that.</a:t>
            </a:r>
          </a:p>
          <a:p>
            <a:pPr marL="274320" lvl="0" indent="-274320" eaLnBrk="1" hangingPunct="1">
              <a:lnSpc>
                <a:spcPct val="110000"/>
              </a:lnSpc>
              <a:buClr>
                <a:srgbClr val="FF6600"/>
              </a:buClr>
              <a:buSzPct val="150000"/>
              <a:buFont typeface="Wingdings" pitchFamily="2" charset="2"/>
              <a:buChar char="§"/>
            </a:pPr>
            <a:r>
              <a:rPr lang="en-US" sz="1600" dirty="0" smtClean="0"/>
              <a:t>The standardization of equipment affords many operational benefits.  When specifying equipment and developing bid strategies, the development of an Approved Vendor List by MCP, with SBU input, and with clear processes for managing change to this list will help drive greater standardization.</a:t>
            </a:r>
          </a:p>
          <a:p>
            <a:pPr marL="274320" indent="-274320" eaLnBrk="1" hangingPunct="1">
              <a:lnSpc>
                <a:spcPct val="110000"/>
              </a:lnSpc>
              <a:buClr>
                <a:srgbClr val="FF6600"/>
              </a:buClr>
              <a:buSzPct val="150000"/>
              <a:buFont typeface="Wingdings" pitchFamily="2" charset="2"/>
              <a:buChar char="§"/>
            </a:pPr>
            <a:r>
              <a:rPr lang="en-US" sz="1600" dirty="0" smtClean="0"/>
              <a:t>Sparing philosophy should be driven by RAM studies, ECA’s and corresponding economic evaluations to ensure future production impacts are considered.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owerPoint User’s Guide">
  <a:themeElements>
    <a:clrScheme name="">
      <a:dk1>
        <a:srgbClr val="080808"/>
      </a:dk1>
      <a:lt1>
        <a:srgbClr val="FFFFFF"/>
      </a:lt1>
      <a:dk2>
        <a:srgbClr val="009DD9"/>
      </a:dk2>
      <a:lt2>
        <a:srgbClr val="808080"/>
      </a:lt2>
      <a:accent1>
        <a:srgbClr val="BFE9F5"/>
      </a:accent1>
      <a:accent2>
        <a:srgbClr val="0050AA"/>
      </a:accent2>
      <a:accent3>
        <a:srgbClr val="FFFFFF"/>
      </a:accent3>
      <a:accent4>
        <a:srgbClr val="060606"/>
      </a:accent4>
      <a:accent5>
        <a:srgbClr val="DCF2F9"/>
      </a:accent5>
      <a:accent6>
        <a:srgbClr val="00489A"/>
      </a:accent6>
      <a:hlink>
        <a:srgbClr val="009DD9"/>
      </a:hlink>
      <a:folHlink>
        <a:srgbClr val="009DD9"/>
      </a:folHlink>
    </a:clrScheme>
    <a:fontScheme name="PowerPoint User’s Guid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rgbClr val="0066CC"/>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rgbClr val="0066CC"/>
            </a:solidFill>
            <a:effectLst/>
            <a:latin typeface="Verdana" pitchFamily="34" charset="0"/>
          </a:defRPr>
        </a:defPPr>
      </a:lstStyle>
    </a:lnDef>
  </a:objectDefaults>
  <a:extraClrSchemeLst>
    <a:extraClrScheme>
      <a:clrScheme name="PowerPoint User’s Gu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werPoint User’s Gu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werPoint User’s Gu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werPoint User’s Gu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werPoint User’s Gu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werPoint User’s Gu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werPoint User’s Guid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werPoint User’s Gu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werPoint User’s Gu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werPoint User’s Gu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werPoint User’s Gu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werPoint User’s Gu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ChevronTemplate</Template>
  <TotalTime>10303</TotalTime>
  <Words>570</Words>
  <Application>Microsoft Office PowerPoint</Application>
  <PresentationFormat>On-screen Show (4:3)</PresentationFormat>
  <Paragraphs>56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PowerPoint User’s Guide</vt:lpstr>
      <vt:lpstr>Gas Flaring Philosophy - </vt:lpstr>
      <vt:lpstr>Flaring Approval Requirements</vt:lpstr>
      <vt:lpstr>Flaring Approval Requirements</vt:lpstr>
      <vt:lpstr>Non Routine Flaring (Existing Facilities) – Upset Conditions and Preventive Maintenance</vt:lpstr>
      <vt:lpstr>Routine Flaring# (Existing Facilities) </vt:lpstr>
      <vt:lpstr>New Facilities</vt:lpstr>
      <vt:lpstr>New Facilities – Other Considerations</vt:lpstr>
    </vt:vector>
  </TitlesOfParts>
  <Company>Chevron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HOB Lean Sigma Update</dc:title>
  <dc:creator>vanbum on USU3450JW0</dc:creator>
  <cp:lastModifiedBy>Isabel Silva</cp:lastModifiedBy>
  <cp:revision>755</cp:revision>
  <dcterms:created xsi:type="dcterms:W3CDTF">2007-06-15T16:32:22Z</dcterms:created>
  <dcterms:modified xsi:type="dcterms:W3CDTF">2011-05-17T07:01:02Z</dcterms:modified>
</cp:coreProperties>
</file>